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402" r:id="rId2"/>
    <p:sldMasterId id="2147485388" r:id="rId3"/>
    <p:sldMasterId id="2147485392" r:id="rId4"/>
  </p:sldMasterIdLst>
  <p:notesMasterIdLst>
    <p:notesMasterId r:id="rId41"/>
  </p:notesMasterIdLst>
  <p:handoutMasterIdLst>
    <p:handoutMasterId r:id="rId42"/>
  </p:handoutMasterIdLst>
  <p:sldIdLst>
    <p:sldId id="256" r:id="rId5"/>
    <p:sldId id="263" r:id="rId6"/>
    <p:sldId id="290" r:id="rId7"/>
    <p:sldId id="309" r:id="rId8"/>
    <p:sldId id="266" r:id="rId9"/>
    <p:sldId id="292" r:id="rId10"/>
    <p:sldId id="291" r:id="rId11"/>
    <p:sldId id="267" r:id="rId12"/>
    <p:sldId id="312" r:id="rId13"/>
    <p:sldId id="310" r:id="rId14"/>
    <p:sldId id="307" r:id="rId15"/>
    <p:sldId id="311" r:id="rId16"/>
    <p:sldId id="268" r:id="rId17"/>
    <p:sldId id="269" r:id="rId18"/>
    <p:sldId id="270" r:id="rId19"/>
    <p:sldId id="272" r:id="rId20"/>
    <p:sldId id="273" r:id="rId21"/>
    <p:sldId id="271" r:id="rId22"/>
    <p:sldId id="276" r:id="rId23"/>
    <p:sldId id="275"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274" r:id="rId38"/>
    <p:sldId id="289" r:id="rId39"/>
    <p:sldId id="261" r:id="rId40"/>
  </p:sldIdLst>
  <p:sldSz cx="9144000" cy="6858000" type="screen4x3"/>
  <p:notesSz cx="7010400" cy="9236075"/>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66"/>
    <a:srgbClr val="990033"/>
    <a:srgbClr val="139AF0"/>
    <a:srgbClr val="021F43"/>
    <a:srgbClr val="00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01" autoAdjust="0"/>
  </p:normalViewPr>
  <p:slideViewPr>
    <p:cSldViewPr snapToGrid="0" snapToObjects="1">
      <p:cViewPr varScale="1">
        <p:scale>
          <a:sx n="62" d="100"/>
          <a:sy n="62" d="100"/>
        </p:scale>
        <p:origin x="-1944"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7" d="100"/>
          <a:sy n="67" d="100"/>
        </p:scale>
        <p:origin x="-261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CECD5-EBF4-4A08-AD32-142BA5F18852}"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n-US"/>
        </a:p>
      </dgm:t>
    </dgm:pt>
    <dgm:pt modelId="{5DDFD670-7360-4D1C-B8A5-F84974479227}">
      <dgm:prSet phldrT="[Text]" custT="1"/>
      <dgm:spPr>
        <a:solidFill>
          <a:srgbClr val="014C6D"/>
        </a:solidFill>
        <a:ln>
          <a:solidFill>
            <a:srgbClr val="014C6D"/>
          </a:solidFill>
        </a:ln>
      </dgm:spPr>
      <dgm:t>
        <a:bodyPr/>
        <a:lstStyle/>
        <a:p>
          <a:r>
            <a:rPr lang="en-US" sz="1200" dirty="0" smtClean="0"/>
            <a:t>2009-2010</a:t>
          </a:r>
          <a:endParaRPr lang="en-US" sz="1200" dirty="0"/>
        </a:p>
      </dgm:t>
    </dgm:pt>
    <dgm:pt modelId="{9A7339CD-118D-4D60-B3B6-DB6B2CCF65D4}" type="parTrans" cxnId="{9A382A5C-4F5A-48C8-A1F5-14CC683E69DD}">
      <dgm:prSet/>
      <dgm:spPr/>
      <dgm:t>
        <a:bodyPr/>
        <a:lstStyle/>
        <a:p>
          <a:endParaRPr lang="en-US"/>
        </a:p>
      </dgm:t>
    </dgm:pt>
    <dgm:pt modelId="{2A6AC27E-A4D0-41F6-B382-B7544957B2D1}" type="sibTrans" cxnId="{9A382A5C-4F5A-48C8-A1F5-14CC683E69DD}">
      <dgm:prSet/>
      <dgm:spPr/>
      <dgm:t>
        <a:bodyPr/>
        <a:lstStyle/>
        <a:p>
          <a:endParaRPr lang="en-US"/>
        </a:p>
      </dgm:t>
    </dgm:pt>
    <dgm:pt modelId="{5F44E00A-21A2-4AD6-A0C3-C08ABD33A2BF}">
      <dgm:prSet phldrT="[Text]" custT="1"/>
      <dgm:spPr>
        <a:ln>
          <a:solidFill>
            <a:srgbClr val="014C6D"/>
          </a:solidFill>
        </a:ln>
      </dgm:spPr>
      <dgm:t>
        <a:bodyPr/>
        <a:lstStyle/>
        <a:p>
          <a:r>
            <a:rPr lang="en-US" sz="1500" b="1" dirty="0" smtClean="0"/>
            <a:t>Hydro-economic analysis: Report  “Charting Our Water Future”</a:t>
          </a:r>
          <a:endParaRPr lang="en-US" sz="1500" b="1" dirty="0"/>
        </a:p>
      </dgm:t>
    </dgm:pt>
    <dgm:pt modelId="{62AD5C37-39FC-48A7-9CB5-85BB6B6625B0}" type="parTrans" cxnId="{BEDAF24B-CE42-4015-A970-80590139DD65}">
      <dgm:prSet/>
      <dgm:spPr/>
      <dgm:t>
        <a:bodyPr/>
        <a:lstStyle/>
        <a:p>
          <a:endParaRPr lang="en-US"/>
        </a:p>
      </dgm:t>
    </dgm:pt>
    <dgm:pt modelId="{717F3FE2-C6F4-46E8-90B2-24EA8C03DB0A}" type="sibTrans" cxnId="{BEDAF24B-CE42-4015-A970-80590139DD65}">
      <dgm:prSet/>
      <dgm:spPr/>
      <dgm:t>
        <a:bodyPr/>
        <a:lstStyle/>
        <a:p>
          <a:endParaRPr lang="en-US"/>
        </a:p>
      </dgm:t>
    </dgm:pt>
    <dgm:pt modelId="{7C09EE76-7B0E-4245-B631-A0AA41B46DD1}">
      <dgm:prSet phldrT="[Text]" custT="1"/>
      <dgm:spPr>
        <a:solidFill>
          <a:srgbClr val="3D738B"/>
        </a:solidFill>
        <a:ln>
          <a:solidFill>
            <a:srgbClr val="3D738B"/>
          </a:solidFill>
        </a:ln>
      </dgm:spPr>
      <dgm:t>
        <a:bodyPr/>
        <a:lstStyle/>
        <a:p>
          <a:r>
            <a:rPr lang="en-US" sz="1200" dirty="0" smtClean="0"/>
            <a:t>2011</a:t>
          </a:r>
          <a:endParaRPr lang="en-US" sz="1200" dirty="0"/>
        </a:p>
      </dgm:t>
    </dgm:pt>
    <dgm:pt modelId="{AD449A48-7395-4CA5-B7F0-99D957370BE4}" type="parTrans" cxnId="{A8D3FED3-06E7-4BA0-9901-91C2BBDC91EE}">
      <dgm:prSet/>
      <dgm:spPr/>
      <dgm:t>
        <a:bodyPr/>
        <a:lstStyle/>
        <a:p>
          <a:endParaRPr lang="en-US"/>
        </a:p>
      </dgm:t>
    </dgm:pt>
    <dgm:pt modelId="{8A79E6FE-D0F8-44D0-B581-95A7C9846388}" type="sibTrans" cxnId="{A8D3FED3-06E7-4BA0-9901-91C2BBDC91EE}">
      <dgm:prSet/>
      <dgm:spPr/>
      <dgm:t>
        <a:bodyPr/>
        <a:lstStyle/>
        <a:p>
          <a:endParaRPr lang="en-US"/>
        </a:p>
      </dgm:t>
    </dgm:pt>
    <dgm:pt modelId="{260D58BC-2839-4D34-86F2-52D22AEAFF15}">
      <dgm:prSet phldrT="[Text]" custT="1"/>
      <dgm:spPr>
        <a:ln>
          <a:solidFill>
            <a:srgbClr val="3D738B"/>
          </a:solidFill>
        </a:ln>
      </dgm:spPr>
      <dgm:t>
        <a:bodyPr/>
        <a:lstStyle/>
        <a:p>
          <a:r>
            <a:rPr lang="en-US" sz="1500" b="1" dirty="0" smtClean="0"/>
            <a:t>Working Paper on River Basin Planning &amp; Water Resources Management. </a:t>
          </a:r>
          <a:r>
            <a:rPr lang="en-US" sz="1500" dirty="0" smtClean="0"/>
            <a:t>(National Water Resources Framework Study for 12th Five Year Plan, Planning Commission, 2011)</a:t>
          </a:r>
          <a:endParaRPr lang="en-US" sz="1500" dirty="0"/>
        </a:p>
      </dgm:t>
    </dgm:pt>
    <dgm:pt modelId="{6688B896-DEB0-48D3-8612-586A296E798A}" type="parTrans" cxnId="{77425043-F259-423C-932C-5E40993486AF}">
      <dgm:prSet/>
      <dgm:spPr/>
      <dgm:t>
        <a:bodyPr/>
        <a:lstStyle/>
        <a:p>
          <a:endParaRPr lang="en-US"/>
        </a:p>
      </dgm:t>
    </dgm:pt>
    <dgm:pt modelId="{4DA4194D-B173-45A3-8853-DBAC4D45A536}" type="sibTrans" cxnId="{77425043-F259-423C-932C-5E40993486AF}">
      <dgm:prSet/>
      <dgm:spPr/>
      <dgm:t>
        <a:bodyPr/>
        <a:lstStyle/>
        <a:p>
          <a:endParaRPr lang="en-US"/>
        </a:p>
      </dgm:t>
    </dgm:pt>
    <dgm:pt modelId="{C80F9E9C-A6E0-496D-A079-BFDEE42529BA}">
      <dgm:prSet phldrT="[Text]" custT="1"/>
      <dgm:spPr>
        <a:solidFill>
          <a:srgbClr val="78A4B6"/>
        </a:solidFill>
        <a:ln>
          <a:solidFill>
            <a:srgbClr val="78A4B6"/>
          </a:solidFill>
        </a:ln>
      </dgm:spPr>
      <dgm:t>
        <a:bodyPr/>
        <a:lstStyle/>
        <a:p>
          <a:r>
            <a:rPr lang="en-US" sz="1200" dirty="0" smtClean="0"/>
            <a:t>2012-2014</a:t>
          </a:r>
          <a:endParaRPr lang="en-US" sz="1200" dirty="0"/>
        </a:p>
      </dgm:t>
    </dgm:pt>
    <dgm:pt modelId="{395FE52F-9BB3-4323-B5B4-A511C3902182}" type="parTrans" cxnId="{E579599B-6224-4456-A427-DC471638158C}">
      <dgm:prSet/>
      <dgm:spPr/>
      <dgm:t>
        <a:bodyPr/>
        <a:lstStyle/>
        <a:p>
          <a:endParaRPr lang="en-US"/>
        </a:p>
      </dgm:t>
    </dgm:pt>
    <dgm:pt modelId="{0824C3E5-763D-47DE-BD26-FD6D88AEFB91}" type="sibTrans" cxnId="{E579599B-6224-4456-A427-DC471638158C}">
      <dgm:prSet/>
      <dgm:spPr/>
      <dgm:t>
        <a:bodyPr/>
        <a:lstStyle/>
        <a:p>
          <a:endParaRPr lang="en-US"/>
        </a:p>
      </dgm:t>
    </dgm:pt>
    <dgm:pt modelId="{1D0221F5-2777-40AD-B7FC-F2A953F4B93D}">
      <dgm:prSet phldrT="[Text]" custT="1"/>
      <dgm:spPr>
        <a:ln>
          <a:solidFill>
            <a:srgbClr val="78A4B6"/>
          </a:solidFill>
        </a:ln>
      </dgm:spPr>
      <dgm:t>
        <a:bodyPr/>
        <a:lstStyle/>
        <a:p>
          <a:r>
            <a:rPr lang="en-US" sz="1500" dirty="0" smtClean="0"/>
            <a:t>Report on collective action for water security &amp; sustainability (with CEEW) – August 2014</a:t>
          </a:r>
          <a:endParaRPr lang="en-US" sz="1500" dirty="0"/>
        </a:p>
      </dgm:t>
    </dgm:pt>
    <dgm:pt modelId="{ED77D124-DA5C-4164-BF47-7E9B0BEAB0BB}" type="parTrans" cxnId="{93227A18-C61B-4347-A279-47B043FED247}">
      <dgm:prSet/>
      <dgm:spPr/>
      <dgm:t>
        <a:bodyPr/>
        <a:lstStyle/>
        <a:p>
          <a:endParaRPr lang="en-US"/>
        </a:p>
      </dgm:t>
    </dgm:pt>
    <dgm:pt modelId="{6ADFFA9B-69F4-43BB-AB82-AB91AB60E8F3}" type="sibTrans" cxnId="{93227A18-C61B-4347-A279-47B043FED247}">
      <dgm:prSet/>
      <dgm:spPr/>
      <dgm:t>
        <a:bodyPr/>
        <a:lstStyle/>
        <a:p>
          <a:endParaRPr lang="en-US"/>
        </a:p>
      </dgm:t>
    </dgm:pt>
    <dgm:pt modelId="{74E1D59E-7C13-4649-90E1-4D7386F94D2D}">
      <dgm:prSet phldrT="[Text]" custT="1"/>
      <dgm:spPr>
        <a:ln>
          <a:solidFill>
            <a:srgbClr val="78A4B6"/>
          </a:solidFill>
        </a:ln>
      </dgm:spPr>
      <dgm:t>
        <a:bodyPr/>
        <a:lstStyle/>
        <a:p>
          <a:r>
            <a:rPr lang="en-US" sz="1500" dirty="0" smtClean="0"/>
            <a:t>International Seminar on Water Risks and Water Stewardship – August 2014</a:t>
          </a:r>
          <a:endParaRPr lang="en-US" sz="1500" dirty="0"/>
        </a:p>
      </dgm:t>
    </dgm:pt>
    <dgm:pt modelId="{AA4C93D0-54AF-447F-81A1-65DA3ABD0C99}" type="parTrans" cxnId="{B577832E-3CFA-42C7-B621-97F10B6C2960}">
      <dgm:prSet/>
      <dgm:spPr/>
      <dgm:t>
        <a:bodyPr/>
        <a:lstStyle/>
        <a:p>
          <a:endParaRPr lang="en-US"/>
        </a:p>
      </dgm:t>
    </dgm:pt>
    <dgm:pt modelId="{3BC18004-34B0-4871-ABAF-478275B462CD}" type="sibTrans" cxnId="{B577832E-3CFA-42C7-B621-97F10B6C2960}">
      <dgm:prSet/>
      <dgm:spPr/>
      <dgm:t>
        <a:bodyPr/>
        <a:lstStyle/>
        <a:p>
          <a:endParaRPr lang="en-US"/>
        </a:p>
      </dgm:t>
    </dgm:pt>
    <dgm:pt modelId="{8557EF43-6D04-4C30-91BA-EDC660B69BAD}">
      <dgm:prSet phldrT="[Text]" custT="1"/>
      <dgm:spPr>
        <a:ln>
          <a:solidFill>
            <a:srgbClr val="78A4B6"/>
          </a:solidFill>
        </a:ln>
      </dgm:spPr>
      <dgm:t>
        <a:bodyPr/>
        <a:lstStyle/>
        <a:p>
          <a:r>
            <a:rPr lang="en-US" sz="1500" dirty="0" smtClean="0"/>
            <a:t>World Economic Forum event – November 2014</a:t>
          </a:r>
          <a:endParaRPr lang="en-US" sz="1500" dirty="0"/>
        </a:p>
      </dgm:t>
    </dgm:pt>
    <dgm:pt modelId="{93F888D9-088C-4AA7-8167-35ECF854E1DF}" type="parTrans" cxnId="{EE543B7F-C51F-4BD8-A592-C32105F4EEDB}">
      <dgm:prSet/>
      <dgm:spPr/>
      <dgm:t>
        <a:bodyPr/>
        <a:lstStyle/>
        <a:p>
          <a:endParaRPr lang="en-US"/>
        </a:p>
      </dgm:t>
    </dgm:pt>
    <dgm:pt modelId="{849EDF38-B369-41D4-BF6C-BB648283C910}" type="sibTrans" cxnId="{EE543B7F-C51F-4BD8-A592-C32105F4EEDB}">
      <dgm:prSet/>
      <dgm:spPr/>
      <dgm:t>
        <a:bodyPr/>
        <a:lstStyle/>
        <a:p>
          <a:endParaRPr lang="en-US"/>
        </a:p>
      </dgm:t>
    </dgm:pt>
    <dgm:pt modelId="{93C119D2-5B10-434E-94C9-D0E27DBC2A6A}">
      <dgm:prSet phldrT="[Text]" custT="1"/>
      <dgm:spPr>
        <a:ln>
          <a:solidFill>
            <a:srgbClr val="014C6D"/>
          </a:solidFill>
        </a:ln>
      </dgm:spPr>
      <dgm:t>
        <a:bodyPr/>
        <a:lstStyle/>
        <a:p>
          <a:r>
            <a:rPr lang="en-US" sz="1500" dirty="0" smtClean="0"/>
            <a:t>Workshops across India triggered Karnataka State level engagement</a:t>
          </a:r>
          <a:endParaRPr lang="en-US" sz="1500" dirty="0"/>
        </a:p>
      </dgm:t>
    </dgm:pt>
    <dgm:pt modelId="{A9CA26AD-6CA8-40EF-B5B7-D9C7DF732AA9}" type="parTrans" cxnId="{E843F416-8362-4878-9569-AB78B7CD0014}">
      <dgm:prSet/>
      <dgm:spPr/>
      <dgm:t>
        <a:bodyPr/>
        <a:lstStyle/>
        <a:p>
          <a:endParaRPr lang="en-US"/>
        </a:p>
      </dgm:t>
    </dgm:pt>
    <dgm:pt modelId="{AC5A5A8D-6D5B-42C0-963E-26E4431BAE87}" type="sibTrans" cxnId="{E843F416-8362-4878-9569-AB78B7CD0014}">
      <dgm:prSet/>
      <dgm:spPr/>
      <dgm:t>
        <a:bodyPr/>
        <a:lstStyle/>
        <a:p>
          <a:endParaRPr lang="en-US"/>
        </a:p>
      </dgm:t>
    </dgm:pt>
    <dgm:pt modelId="{7CA6C333-E07A-4F46-98F4-5AD5C5045881}">
      <dgm:prSet phldrT="[Text]" custT="1"/>
      <dgm:spPr>
        <a:solidFill>
          <a:schemeClr val="accent6">
            <a:lumMod val="20000"/>
            <a:lumOff val="80000"/>
          </a:schemeClr>
        </a:solidFill>
        <a:ln>
          <a:solidFill>
            <a:srgbClr val="78A4B6"/>
          </a:solidFill>
        </a:ln>
      </dgm:spPr>
      <dgm:t>
        <a:bodyPr/>
        <a:lstStyle/>
        <a:p>
          <a:r>
            <a:rPr lang="en-US" sz="1200" dirty="0" smtClean="0">
              <a:solidFill>
                <a:srgbClr val="005643"/>
              </a:solidFill>
            </a:rPr>
            <a:t>2015</a:t>
          </a:r>
        </a:p>
        <a:p>
          <a:r>
            <a:rPr lang="en-US" sz="1200" dirty="0" smtClean="0">
              <a:solidFill>
                <a:srgbClr val="005643"/>
              </a:solidFill>
            </a:rPr>
            <a:t>(proposed)</a:t>
          </a:r>
          <a:endParaRPr lang="en-US" sz="1200" dirty="0">
            <a:solidFill>
              <a:srgbClr val="005643"/>
            </a:solidFill>
          </a:endParaRPr>
        </a:p>
      </dgm:t>
    </dgm:pt>
    <dgm:pt modelId="{2EA4E4B2-8FF6-4315-97CE-B214B8FA2489}" type="parTrans" cxnId="{80CBD75E-BD62-468B-A5BC-1C8AEE97A83B}">
      <dgm:prSet/>
      <dgm:spPr/>
      <dgm:t>
        <a:bodyPr/>
        <a:lstStyle/>
        <a:p>
          <a:endParaRPr lang="en-US"/>
        </a:p>
      </dgm:t>
    </dgm:pt>
    <dgm:pt modelId="{443B00FB-6495-419E-AF53-D742B1349CC6}" type="sibTrans" cxnId="{80CBD75E-BD62-468B-A5BC-1C8AEE97A83B}">
      <dgm:prSet/>
      <dgm:spPr/>
      <dgm:t>
        <a:bodyPr/>
        <a:lstStyle/>
        <a:p>
          <a:endParaRPr lang="en-US"/>
        </a:p>
      </dgm:t>
    </dgm:pt>
    <dgm:pt modelId="{C1AB8A1C-2E30-483E-9240-961F3161D0D6}">
      <dgm:prSet phldrT="[Text]" custT="1"/>
      <dgm:spPr>
        <a:solidFill>
          <a:schemeClr val="accent6">
            <a:lumMod val="20000"/>
            <a:lumOff val="80000"/>
            <a:alpha val="90000"/>
          </a:schemeClr>
        </a:solidFill>
        <a:ln>
          <a:solidFill>
            <a:srgbClr val="78A4B6"/>
          </a:solidFill>
        </a:ln>
      </dgm:spPr>
      <dgm:t>
        <a:bodyPr/>
        <a:lstStyle/>
        <a:p>
          <a:r>
            <a:rPr lang="en-US" sz="1500" b="1" dirty="0" smtClean="0">
              <a:solidFill>
                <a:srgbClr val="014C6D"/>
              </a:solidFill>
            </a:rPr>
            <a:t>Ganga Rejuvenation multi-stakeholder platform </a:t>
          </a:r>
          <a:r>
            <a:rPr lang="en-US" sz="1500" b="0" dirty="0" smtClean="0">
              <a:solidFill>
                <a:srgbClr val="014C6D"/>
              </a:solidFill>
            </a:rPr>
            <a:t>(2015):</a:t>
          </a:r>
          <a:endParaRPr lang="en-US" sz="1500" b="0" dirty="0">
            <a:solidFill>
              <a:srgbClr val="014C6D"/>
            </a:solidFill>
          </a:endParaRPr>
        </a:p>
      </dgm:t>
    </dgm:pt>
    <dgm:pt modelId="{C8BB2EAC-D4DF-4DDB-AAC3-D1E48ED39C18}" type="parTrans" cxnId="{611DB9CA-F1EF-4866-8B5B-D340DF823302}">
      <dgm:prSet/>
      <dgm:spPr/>
      <dgm:t>
        <a:bodyPr/>
        <a:lstStyle/>
        <a:p>
          <a:endParaRPr lang="en-US"/>
        </a:p>
      </dgm:t>
    </dgm:pt>
    <dgm:pt modelId="{9E531EA8-7446-478D-A696-BA63226E80F5}" type="sibTrans" cxnId="{611DB9CA-F1EF-4866-8B5B-D340DF823302}">
      <dgm:prSet/>
      <dgm:spPr/>
      <dgm:t>
        <a:bodyPr/>
        <a:lstStyle/>
        <a:p>
          <a:endParaRPr lang="en-US"/>
        </a:p>
      </dgm:t>
    </dgm:pt>
    <dgm:pt modelId="{290E84C8-1083-4362-9B30-A9D0F69846D2}">
      <dgm:prSet phldrT="[Text]" custT="1"/>
      <dgm:spPr>
        <a:solidFill>
          <a:schemeClr val="accent6">
            <a:lumMod val="20000"/>
            <a:lumOff val="80000"/>
            <a:alpha val="90000"/>
          </a:schemeClr>
        </a:solidFill>
        <a:ln>
          <a:solidFill>
            <a:srgbClr val="78A4B6"/>
          </a:solidFill>
        </a:ln>
      </dgm:spPr>
      <dgm:t>
        <a:bodyPr/>
        <a:lstStyle/>
        <a:p>
          <a:pPr>
            <a:tabLst>
              <a:tab pos="341313" algn="l"/>
            </a:tabLst>
          </a:pPr>
          <a:r>
            <a:rPr lang="en-US" sz="1500" dirty="0" smtClean="0"/>
            <a:t>Innovative technologies for waste water treatment and revenue generation</a:t>
          </a:r>
          <a:endParaRPr lang="en-US" sz="1500" dirty="0"/>
        </a:p>
      </dgm:t>
    </dgm:pt>
    <dgm:pt modelId="{81D6D401-AC4D-4C9F-B57F-6B62670967AF}" type="sibTrans" cxnId="{591A6000-1AAA-4063-941F-AA6780C04AA3}">
      <dgm:prSet/>
      <dgm:spPr/>
      <dgm:t>
        <a:bodyPr/>
        <a:lstStyle/>
        <a:p>
          <a:endParaRPr lang="en-US"/>
        </a:p>
      </dgm:t>
    </dgm:pt>
    <dgm:pt modelId="{477A59CA-9304-43F1-AF70-5B71A509E57E}" type="parTrans" cxnId="{591A6000-1AAA-4063-941F-AA6780C04AA3}">
      <dgm:prSet/>
      <dgm:spPr/>
      <dgm:t>
        <a:bodyPr/>
        <a:lstStyle/>
        <a:p>
          <a:endParaRPr lang="en-US"/>
        </a:p>
      </dgm:t>
    </dgm:pt>
    <dgm:pt modelId="{D8113F5E-B3BB-4BB4-B46B-41943B4D7188}">
      <dgm:prSet phldrT="[Text]" custT="1"/>
      <dgm:spPr>
        <a:solidFill>
          <a:schemeClr val="accent6">
            <a:lumMod val="20000"/>
            <a:lumOff val="80000"/>
            <a:alpha val="90000"/>
          </a:schemeClr>
        </a:solidFill>
        <a:ln>
          <a:solidFill>
            <a:srgbClr val="78A4B6"/>
          </a:solidFill>
        </a:ln>
      </dgm:spPr>
      <dgm:t>
        <a:bodyPr/>
        <a:lstStyle/>
        <a:p>
          <a:pPr>
            <a:tabLst>
              <a:tab pos="341313" algn="l"/>
            </a:tabLst>
          </a:pPr>
          <a:r>
            <a:rPr lang="en-US" sz="1500" b="0" dirty="0" err="1" smtClean="0">
              <a:solidFill>
                <a:schemeClr val="tx1"/>
              </a:solidFill>
            </a:rPr>
            <a:t>Agri</a:t>
          </a:r>
          <a:r>
            <a:rPr lang="en-US" sz="1500" b="0" dirty="0" smtClean="0">
              <a:solidFill>
                <a:schemeClr val="tx1"/>
              </a:solidFill>
            </a:rPr>
            <a:t>-water </a:t>
          </a:r>
          <a:r>
            <a:rPr lang="en-US" sz="1500" b="0" dirty="0" smtClean="0"/>
            <a:t>efficiency and non-point source pollution – incl. business case for farmers</a:t>
          </a:r>
          <a:endParaRPr lang="en-US" sz="1500" dirty="0"/>
        </a:p>
      </dgm:t>
    </dgm:pt>
    <dgm:pt modelId="{58377AD5-8760-4A0F-A957-07AE7E7D1684}" type="sibTrans" cxnId="{51F99A61-464E-4B26-93B0-C7671045788E}">
      <dgm:prSet/>
      <dgm:spPr/>
      <dgm:t>
        <a:bodyPr/>
        <a:lstStyle/>
        <a:p>
          <a:endParaRPr lang="en-US"/>
        </a:p>
      </dgm:t>
    </dgm:pt>
    <dgm:pt modelId="{9E6C6EC7-247E-410A-9D5B-6C23A7FEB310}" type="parTrans" cxnId="{51F99A61-464E-4B26-93B0-C7671045788E}">
      <dgm:prSet/>
      <dgm:spPr/>
      <dgm:t>
        <a:bodyPr/>
        <a:lstStyle/>
        <a:p>
          <a:endParaRPr lang="en-US"/>
        </a:p>
      </dgm:t>
    </dgm:pt>
    <dgm:pt modelId="{1C007952-3EA7-41B0-B892-205580F6C621}">
      <dgm:prSet phldrT="[Text]" custT="1"/>
      <dgm:spPr>
        <a:solidFill>
          <a:schemeClr val="accent6">
            <a:lumMod val="20000"/>
            <a:lumOff val="80000"/>
            <a:alpha val="90000"/>
          </a:schemeClr>
        </a:solidFill>
        <a:ln>
          <a:solidFill>
            <a:srgbClr val="78A4B6"/>
          </a:solidFill>
        </a:ln>
      </dgm:spPr>
      <dgm:t>
        <a:bodyPr/>
        <a:lstStyle/>
        <a:p>
          <a:pPr>
            <a:tabLst>
              <a:tab pos="341313" algn="l"/>
            </a:tabLst>
          </a:pPr>
          <a:r>
            <a:rPr lang="en-US" sz="1500" dirty="0" smtClean="0"/>
            <a:t>PPP models for industrial reuse of municipal waste water</a:t>
          </a:r>
          <a:endParaRPr lang="en-US" sz="1500" dirty="0"/>
        </a:p>
      </dgm:t>
    </dgm:pt>
    <dgm:pt modelId="{8AA1772D-B200-4959-99BA-FFEC92B2BE7A}" type="parTrans" cxnId="{FB684BDC-8141-465B-94D7-735BDB344766}">
      <dgm:prSet/>
      <dgm:spPr/>
      <dgm:t>
        <a:bodyPr/>
        <a:lstStyle/>
        <a:p>
          <a:endParaRPr lang="en-US"/>
        </a:p>
      </dgm:t>
    </dgm:pt>
    <dgm:pt modelId="{EC747A31-DA89-4E3C-BD72-B2329DAC8DA6}" type="sibTrans" cxnId="{FB684BDC-8141-465B-94D7-735BDB344766}">
      <dgm:prSet/>
      <dgm:spPr/>
      <dgm:t>
        <a:bodyPr/>
        <a:lstStyle/>
        <a:p>
          <a:endParaRPr lang="en-US"/>
        </a:p>
      </dgm:t>
    </dgm:pt>
    <dgm:pt modelId="{A411F8F2-10A7-40A3-9A30-B857EA14BBB5}" type="pres">
      <dgm:prSet presAssocID="{033CECD5-EBF4-4A08-AD32-142BA5F18852}" presName="linearFlow" presStyleCnt="0">
        <dgm:presLayoutVars>
          <dgm:dir/>
          <dgm:animLvl val="lvl"/>
          <dgm:resizeHandles val="exact"/>
        </dgm:presLayoutVars>
      </dgm:prSet>
      <dgm:spPr/>
      <dgm:t>
        <a:bodyPr/>
        <a:lstStyle/>
        <a:p>
          <a:endParaRPr lang="en-US"/>
        </a:p>
      </dgm:t>
    </dgm:pt>
    <dgm:pt modelId="{73711623-147F-4EED-BC46-11A499FEB04C}" type="pres">
      <dgm:prSet presAssocID="{5DDFD670-7360-4D1C-B8A5-F84974479227}" presName="composite" presStyleCnt="0"/>
      <dgm:spPr/>
    </dgm:pt>
    <dgm:pt modelId="{52315377-65F7-4BAA-B48E-71105FB47403}" type="pres">
      <dgm:prSet presAssocID="{5DDFD670-7360-4D1C-B8A5-F84974479227}" presName="parentText" presStyleLbl="alignNode1" presStyleIdx="0" presStyleCnt="4" custLinFactNeighborX="-1877">
        <dgm:presLayoutVars>
          <dgm:chMax val="1"/>
          <dgm:bulletEnabled val="1"/>
        </dgm:presLayoutVars>
      </dgm:prSet>
      <dgm:spPr/>
      <dgm:t>
        <a:bodyPr/>
        <a:lstStyle/>
        <a:p>
          <a:endParaRPr lang="en-US"/>
        </a:p>
      </dgm:t>
    </dgm:pt>
    <dgm:pt modelId="{0E89010B-B5C5-4F82-A0AD-F2865B5F651A}" type="pres">
      <dgm:prSet presAssocID="{5DDFD670-7360-4D1C-B8A5-F84974479227}" presName="descendantText" presStyleLbl="alignAcc1" presStyleIdx="0" presStyleCnt="4" custScaleX="95674" custLinFactNeighborX="-1771" custLinFactNeighborY="4096">
        <dgm:presLayoutVars>
          <dgm:bulletEnabled val="1"/>
        </dgm:presLayoutVars>
      </dgm:prSet>
      <dgm:spPr/>
      <dgm:t>
        <a:bodyPr/>
        <a:lstStyle/>
        <a:p>
          <a:endParaRPr lang="en-US"/>
        </a:p>
      </dgm:t>
    </dgm:pt>
    <dgm:pt modelId="{0CDF57BD-F7F0-44C7-AA23-8AB94C501638}" type="pres">
      <dgm:prSet presAssocID="{2A6AC27E-A4D0-41F6-B382-B7544957B2D1}" presName="sp" presStyleCnt="0"/>
      <dgm:spPr/>
    </dgm:pt>
    <dgm:pt modelId="{DE84AE3E-6891-4737-91A6-B443BF7FC8C5}" type="pres">
      <dgm:prSet presAssocID="{7C09EE76-7B0E-4245-B631-A0AA41B46DD1}" presName="composite" presStyleCnt="0"/>
      <dgm:spPr/>
    </dgm:pt>
    <dgm:pt modelId="{CCDE1417-CB00-498C-9D60-4F161A6CD48B}" type="pres">
      <dgm:prSet presAssocID="{7C09EE76-7B0E-4245-B631-A0AA41B46DD1}" presName="parentText" presStyleLbl="alignNode1" presStyleIdx="1" presStyleCnt="4" custLinFactNeighborX="-1877">
        <dgm:presLayoutVars>
          <dgm:chMax val="1"/>
          <dgm:bulletEnabled val="1"/>
        </dgm:presLayoutVars>
      </dgm:prSet>
      <dgm:spPr/>
      <dgm:t>
        <a:bodyPr/>
        <a:lstStyle/>
        <a:p>
          <a:endParaRPr lang="en-US"/>
        </a:p>
      </dgm:t>
    </dgm:pt>
    <dgm:pt modelId="{065C1CF8-2D50-494C-BC47-7670F4CC78FB}" type="pres">
      <dgm:prSet presAssocID="{7C09EE76-7B0E-4245-B631-A0AA41B46DD1}" presName="descendantText" presStyleLbl="alignAcc1" presStyleIdx="1" presStyleCnt="4" custLinFactNeighborX="343">
        <dgm:presLayoutVars>
          <dgm:bulletEnabled val="1"/>
        </dgm:presLayoutVars>
      </dgm:prSet>
      <dgm:spPr/>
      <dgm:t>
        <a:bodyPr/>
        <a:lstStyle/>
        <a:p>
          <a:endParaRPr lang="en-US"/>
        </a:p>
      </dgm:t>
    </dgm:pt>
    <dgm:pt modelId="{37AD7100-04DD-4407-BD9B-7159B04C7BF1}" type="pres">
      <dgm:prSet presAssocID="{8A79E6FE-D0F8-44D0-B581-95A7C9846388}" presName="sp" presStyleCnt="0"/>
      <dgm:spPr/>
    </dgm:pt>
    <dgm:pt modelId="{824642CC-1261-455F-B2C8-82AF54B92F16}" type="pres">
      <dgm:prSet presAssocID="{C80F9E9C-A6E0-496D-A079-BFDEE42529BA}" presName="composite" presStyleCnt="0"/>
      <dgm:spPr/>
    </dgm:pt>
    <dgm:pt modelId="{FF740442-EC13-484D-8A3B-0F9B39270D50}" type="pres">
      <dgm:prSet presAssocID="{C80F9E9C-A6E0-496D-A079-BFDEE42529BA}" presName="parentText" presStyleLbl="alignNode1" presStyleIdx="2" presStyleCnt="4" custLinFactNeighborX="-1877">
        <dgm:presLayoutVars>
          <dgm:chMax val="1"/>
          <dgm:bulletEnabled val="1"/>
        </dgm:presLayoutVars>
      </dgm:prSet>
      <dgm:spPr/>
      <dgm:t>
        <a:bodyPr/>
        <a:lstStyle/>
        <a:p>
          <a:endParaRPr lang="en-US"/>
        </a:p>
      </dgm:t>
    </dgm:pt>
    <dgm:pt modelId="{4D983DF7-274F-426C-A1FE-B48B98CABB25}" type="pres">
      <dgm:prSet presAssocID="{C80F9E9C-A6E0-496D-A079-BFDEE42529BA}" presName="descendantText" presStyleLbl="alignAcc1" presStyleIdx="2" presStyleCnt="4" custScaleY="116964" custLinFactNeighborX="341" custLinFactNeighborY="2049">
        <dgm:presLayoutVars>
          <dgm:bulletEnabled val="1"/>
        </dgm:presLayoutVars>
      </dgm:prSet>
      <dgm:spPr/>
      <dgm:t>
        <a:bodyPr/>
        <a:lstStyle/>
        <a:p>
          <a:endParaRPr lang="en-US"/>
        </a:p>
      </dgm:t>
    </dgm:pt>
    <dgm:pt modelId="{CA3DFBEB-D611-4DD4-8C93-2473BF072421}" type="pres">
      <dgm:prSet presAssocID="{0824C3E5-763D-47DE-BD26-FD6D88AEFB91}" presName="sp" presStyleCnt="0"/>
      <dgm:spPr/>
    </dgm:pt>
    <dgm:pt modelId="{D0187E61-374C-476F-AE6F-9748E8C97A01}" type="pres">
      <dgm:prSet presAssocID="{7CA6C333-E07A-4F46-98F4-5AD5C5045881}" presName="composite" presStyleCnt="0"/>
      <dgm:spPr/>
    </dgm:pt>
    <dgm:pt modelId="{0975991F-424B-432E-AF71-03D27055B2C0}" type="pres">
      <dgm:prSet presAssocID="{7CA6C333-E07A-4F46-98F4-5AD5C5045881}" presName="parentText" presStyleLbl="alignNode1" presStyleIdx="3" presStyleCnt="4" custScaleX="106201" custScaleY="129677" custLinFactNeighborX="-1877">
        <dgm:presLayoutVars>
          <dgm:chMax val="1"/>
          <dgm:bulletEnabled val="1"/>
        </dgm:presLayoutVars>
      </dgm:prSet>
      <dgm:spPr/>
      <dgm:t>
        <a:bodyPr/>
        <a:lstStyle/>
        <a:p>
          <a:endParaRPr lang="en-US"/>
        </a:p>
      </dgm:t>
    </dgm:pt>
    <dgm:pt modelId="{59D0395F-BF96-4C0E-89DB-3571AF98B625}" type="pres">
      <dgm:prSet presAssocID="{7CA6C333-E07A-4F46-98F4-5AD5C5045881}" presName="descendantText" presStyleLbl="alignAcc1" presStyleIdx="3" presStyleCnt="4" custScaleY="153284" custLinFactNeighborX="417" custLinFactNeighborY="2049">
        <dgm:presLayoutVars>
          <dgm:bulletEnabled val="1"/>
        </dgm:presLayoutVars>
      </dgm:prSet>
      <dgm:spPr/>
      <dgm:t>
        <a:bodyPr/>
        <a:lstStyle/>
        <a:p>
          <a:endParaRPr lang="en-US"/>
        </a:p>
      </dgm:t>
    </dgm:pt>
  </dgm:ptLst>
  <dgm:cxnLst>
    <dgm:cxn modelId="{E843F416-8362-4878-9569-AB78B7CD0014}" srcId="{5DDFD670-7360-4D1C-B8A5-F84974479227}" destId="{93C119D2-5B10-434E-94C9-D0E27DBC2A6A}" srcOrd="1" destOrd="0" parTransId="{A9CA26AD-6CA8-40EF-B5B7-D9C7DF732AA9}" sibTransId="{AC5A5A8D-6D5B-42C0-963E-26E4431BAE87}"/>
    <dgm:cxn modelId="{D1F2435C-F7E7-49CE-A068-4871D093D35A}" type="presOf" srcId="{C80F9E9C-A6E0-496D-A079-BFDEE42529BA}" destId="{FF740442-EC13-484D-8A3B-0F9B39270D50}" srcOrd="0" destOrd="0" presId="urn:microsoft.com/office/officeart/2005/8/layout/chevron2"/>
    <dgm:cxn modelId="{0E7C18FB-7410-4AB8-9071-205E25606985}" type="presOf" srcId="{C1AB8A1C-2E30-483E-9240-961F3161D0D6}" destId="{59D0395F-BF96-4C0E-89DB-3571AF98B625}" srcOrd="0" destOrd="0" presId="urn:microsoft.com/office/officeart/2005/8/layout/chevron2"/>
    <dgm:cxn modelId="{591A6000-1AAA-4063-941F-AA6780C04AA3}" srcId="{C1AB8A1C-2E30-483E-9240-961F3161D0D6}" destId="{290E84C8-1083-4362-9B30-A9D0F69846D2}" srcOrd="1" destOrd="0" parTransId="{477A59CA-9304-43F1-AF70-5B71A509E57E}" sibTransId="{81D6D401-AC4D-4C9F-B57F-6B62670967AF}"/>
    <dgm:cxn modelId="{7FCF1938-5D27-47FE-B599-695EB90A1588}" type="presOf" srcId="{74E1D59E-7C13-4649-90E1-4D7386F94D2D}" destId="{4D983DF7-274F-426C-A1FE-B48B98CABB25}" srcOrd="0" destOrd="1" presId="urn:microsoft.com/office/officeart/2005/8/layout/chevron2"/>
    <dgm:cxn modelId="{9976DFBF-9B26-4933-94FE-124888C56121}" type="presOf" srcId="{033CECD5-EBF4-4A08-AD32-142BA5F18852}" destId="{A411F8F2-10A7-40A3-9A30-B857EA14BBB5}" srcOrd="0" destOrd="0" presId="urn:microsoft.com/office/officeart/2005/8/layout/chevron2"/>
    <dgm:cxn modelId="{A8D3FED3-06E7-4BA0-9901-91C2BBDC91EE}" srcId="{033CECD5-EBF4-4A08-AD32-142BA5F18852}" destId="{7C09EE76-7B0E-4245-B631-A0AA41B46DD1}" srcOrd="1" destOrd="0" parTransId="{AD449A48-7395-4CA5-B7F0-99D957370BE4}" sibTransId="{8A79E6FE-D0F8-44D0-B581-95A7C9846388}"/>
    <dgm:cxn modelId="{098BA811-B447-429D-B4D3-C1138770710A}" type="presOf" srcId="{290E84C8-1083-4362-9B30-A9D0F69846D2}" destId="{59D0395F-BF96-4C0E-89DB-3571AF98B625}" srcOrd="0" destOrd="2" presId="urn:microsoft.com/office/officeart/2005/8/layout/chevron2"/>
    <dgm:cxn modelId="{611DB9CA-F1EF-4866-8B5B-D340DF823302}" srcId="{7CA6C333-E07A-4F46-98F4-5AD5C5045881}" destId="{C1AB8A1C-2E30-483E-9240-961F3161D0D6}" srcOrd="0" destOrd="0" parTransId="{C8BB2EAC-D4DF-4DDB-AAC3-D1E48ED39C18}" sibTransId="{9E531EA8-7446-478D-A696-BA63226E80F5}"/>
    <dgm:cxn modelId="{EE543B7F-C51F-4BD8-A592-C32105F4EEDB}" srcId="{C80F9E9C-A6E0-496D-A079-BFDEE42529BA}" destId="{8557EF43-6D04-4C30-91BA-EDC660B69BAD}" srcOrd="2" destOrd="0" parTransId="{93F888D9-088C-4AA7-8167-35ECF854E1DF}" sibTransId="{849EDF38-B369-41D4-BF6C-BB648283C910}"/>
    <dgm:cxn modelId="{595C386E-5B06-48B4-AFFB-8826E3EE8B89}" type="presOf" srcId="{5DDFD670-7360-4D1C-B8A5-F84974479227}" destId="{52315377-65F7-4BAA-B48E-71105FB47403}" srcOrd="0" destOrd="0" presId="urn:microsoft.com/office/officeart/2005/8/layout/chevron2"/>
    <dgm:cxn modelId="{90745979-55AC-4E53-8C9A-BF02F7D89AF6}" type="presOf" srcId="{93C119D2-5B10-434E-94C9-D0E27DBC2A6A}" destId="{0E89010B-B5C5-4F82-A0AD-F2865B5F651A}" srcOrd="0" destOrd="1" presId="urn:microsoft.com/office/officeart/2005/8/layout/chevron2"/>
    <dgm:cxn modelId="{EC2BB96B-B4B3-44CD-B2EC-1331A90EBDF7}" type="presOf" srcId="{7CA6C333-E07A-4F46-98F4-5AD5C5045881}" destId="{0975991F-424B-432E-AF71-03D27055B2C0}" srcOrd="0" destOrd="0" presId="urn:microsoft.com/office/officeart/2005/8/layout/chevron2"/>
    <dgm:cxn modelId="{FB684BDC-8141-465B-94D7-735BDB344766}" srcId="{C1AB8A1C-2E30-483E-9240-961F3161D0D6}" destId="{1C007952-3EA7-41B0-B892-205580F6C621}" srcOrd="0" destOrd="0" parTransId="{8AA1772D-B200-4959-99BA-FFEC92B2BE7A}" sibTransId="{EC747A31-DA89-4E3C-BD72-B2329DAC8DA6}"/>
    <dgm:cxn modelId="{77425043-F259-423C-932C-5E40993486AF}" srcId="{7C09EE76-7B0E-4245-B631-A0AA41B46DD1}" destId="{260D58BC-2839-4D34-86F2-52D22AEAFF15}" srcOrd="0" destOrd="0" parTransId="{6688B896-DEB0-48D3-8612-586A296E798A}" sibTransId="{4DA4194D-B173-45A3-8853-DBAC4D45A536}"/>
    <dgm:cxn modelId="{BEDAF24B-CE42-4015-A970-80590139DD65}" srcId="{5DDFD670-7360-4D1C-B8A5-F84974479227}" destId="{5F44E00A-21A2-4AD6-A0C3-C08ABD33A2BF}" srcOrd="0" destOrd="0" parTransId="{62AD5C37-39FC-48A7-9CB5-85BB6B6625B0}" sibTransId="{717F3FE2-C6F4-46E8-90B2-24EA8C03DB0A}"/>
    <dgm:cxn modelId="{1D6989A2-A736-4BBC-96C1-47D4B907328F}" type="presOf" srcId="{260D58BC-2839-4D34-86F2-52D22AEAFF15}" destId="{065C1CF8-2D50-494C-BC47-7670F4CC78FB}" srcOrd="0" destOrd="0" presId="urn:microsoft.com/office/officeart/2005/8/layout/chevron2"/>
    <dgm:cxn modelId="{1A9D5570-621D-47BA-8B59-953CBC010C8A}" type="presOf" srcId="{5F44E00A-21A2-4AD6-A0C3-C08ABD33A2BF}" destId="{0E89010B-B5C5-4F82-A0AD-F2865B5F651A}" srcOrd="0" destOrd="0" presId="urn:microsoft.com/office/officeart/2005/8/layout/chevron2"/>
    <dgm:cxn modelId="{E579599B-6224-4456-A427-DC471638158C}" srcId="{033CECD5-EBF4-4A08-AD32-142BA5F18852}" destId="{C80F9E9C-A6E0-496D-A079-BFDEE42529BA}" srcOrd="2" destOrd="0" parTransId="{395FE52F-9BB3-4323-B5B4-A511C3902182}" sibTransId="{0824C3E5-763D-47DE-BD26-FD6D88AEFB91}"/>
    <dgm:cxn modelId="{2FC2BEE1-0FBD-4E7E-BD2D-A486EE50F3ED}" type="presOf" srcId="{1C007952-3EA7-41B0-B892-205580F6C621}" destId="{59D0395F-BF96-4C0E-89DB-3571AF98B625}" srcOrd="0" destOrd="1" presId="urn:microsoft.com/office/officeart/2005/8/layout/chevron2"/>
    <dgm:cxn modelId="{51F99A61-464E-4B26-93B0-C7671045788E}" srcId="{C1AB8A1C-2E30-483E-9240-961F3161D0D6}" destId="{D8113F5E-B3BB-4BB4-B46B-41943B4D7188}" srcOrd="2" destOrd="0" parTransId="{9E6C6EC7-247E-410A-9D5B-6C23A7FEB310}" sibTransId="{58377AD5-8760-4A0F-A957-07AE7E7D1684}"/>
    <dgm:cxn modelId="{62A6472A-6CAC-438A-AB14-91E2A3600375}" type="presOf" srcId="{1D0221F5-2777-40AD-B7FC-F2A953F4B93D}" destId="{4D983DF7-274F-426C-A1FE-B48B98CABB25}" srcOrd="0" destOrd="0" presId="urn:microsoft.com/office/officeart/2005/8/layout/chevron2"/>
    <dgm:cxn modelId="{B577832E-3CFA-42C7-B621-97F10B6C2960}" srcId="{C80F9E9C-A6E0-496D-A079-BFDEE42529BA}" destId="{74E1D59E-7C13-4649-90E1-4D7386F94D2D}" srcOrd="1" destOrd="0" parTransId="{AA4C93D0-54AF-447F-81A1-65DA3ABD0C99}" sibTransId="{3BC18004-34B0-4871-ABAF-478275B462CD}"/>
    <dgm:cxn modelId="{2E0EE45B-74C8-4E16-9B70-6014C8ACB9F0}" type="presOf" srcId="{8557EF43-6D04-4C30-91BA-EDC660B69BAD}" destId="{4D983DF7-274F-426C-A1FE-B48B98CABB25}" srcOrd="0" destOrd="2" presId="urn:microsoft.com/office/officeart/2005/8/layout/chevron2"/>
    <dgm:cxn modelId="{68CFC63A-7F86-4C8D-BFC7-C383F976F0D5}" type="presOf" srcId="{D8113F5E-B3BB-4BB4-B46B-41943B4D7188}" destId="{59D0395F-BF96-4C0E-89DB-3571AF98B625}" srcOrd="0" destOrd="3" presId="urn:microsoft.com/office/officeart/2005/8/layout/chevron2"/>
    <dgm:cxn modelId="{80CBD75E-BD62-468B-A5BC-1C8AEE97A83B}" srcId="{033CECD5-EBF4-4A08-AD32-142BA5F18852}" destId="{7CA6C333-E07A-4F46-98F4-5AD5C5045881}" srcOrd="3" destOrd="0" parTransId="{2EA4E4B2-8FF6-4315-97CE-B214B8FA2489}" sibTransId="{443B00FB-6495-419E-AF53-D742B1349CC6}"/>
    <dgm:cxn modelId="{CABD0366-E561-4AA9-8EAB-306BD2B7ABE0}" type="presOf" srcId="{7C09EE76-7B0E-4245-B631-A0AA41B46DD1}" destId="{CCDE1417-CB00-498C-9D60-4F161A6CD48B}" srcOrd="0" destOrd="0" presId="urn:microsoft.com/office/officeart/2005/8/layout/chevron2"/>
    <dgm:cxn modelId="{9A382A5C-4F5A-48C8-A1F5-14CC683E69DD}" srcId="{033CECD5-EBF4-4A08-AD32-142BA5F18852}" destId="{5DDFD670-7360-4D1C-B8A5-F84974479227}" srcOrd="0" destOrd="0" parTransId="{9A7339CD-118D-4D60-B3B6-DB6B2CCF65D4}" sibTransId="{2A6AC27E-A4D0-41F6-B382-B7544957B2D1}"/>
    <dgm:cxn modelId="{93227A18-C61B-4347-A279-47B043FED247}" srcId="{C80F9E9C-A6E0-496D-A079-BFDEE42529BA}" destId="{1D0221F5-2777-40AD-B7FC-F2A953F4B93D}" srcOrd="0" destOrd="0" parTransId="{ED77D124-DA5C-4164-BF47-7E9B0BEAB0BB}" sibTransId="{6ADFFA9B-69F4-43BB-AB82-AB91AB60E8F3}"/>
    <dgm:cxn modelId="{15D77BB8-4DE2-4C7F-91B3-E15CAF058B13}" type="presParOf" srcId="{A411F8F2-10A7-40A3-9A30-B857EA14BBB5}" destId="{73711623-147F-4EED-BC46-11A499FEB04C}" srcOrd="0" destOrd="0" presId="urn:microsoft.com/office/officeart/2005/8/layout/chevron2"/>
    <dgm:cxn modelId="{1C242BD8-C642-426F-BA9A-01DAFEDFD7C6}" type="presParOf" srcId="{73711623-147F-4EED-BC46-11A499FEB04C}" destId="{52315377-65F7-4BAA-B48E-71105FB47403}" srcOrd="0" destOrd="0" presId="urn:microsoft.com/office/officeart/2005/8/layout/chevron2"/>
    <dgm:cxn modelId="{5C3D1B63-79E5-463A-A8C1-5B66E21A99E9}" type="presParOf" srcId="{73711623-147F-4EED-BC46-11A499FEB04C}" destId="{0E89010B-B5C5-4F82-A0AD-F2865B5F651A}" srcOrd="1" destOrd="0" presId="urn:microsoft.com/office/officeart/2005/8/layout/chevron2"/>
    <dgm:cxn modelId="{552F438A-2A96-44D5-AF20-13FEDDB25C8A}" type="presParOf" srcId="{A411F8F2-10A7-40A3-9A30-B857EA14BBB5}" destId="{0CDF57BD-F7F0-44C7-AA23-8AB94C501638}" srcOrd="1" destOrd="0" presId="urn:microsoft.com/office/officeart/2005/8/layout/chevron2"/>
    <dgm:cxn modelId="{3A21E084-5E54-48A8-9B87-E9B26EA4D0CA}" type="presParOf" srcId="{A411F8F2-10A7-40A3-9A30-B857EA14BBB5}" destId="{DE84AE3E-6891-4737-91A6-B443BF7FC8C5}" srcOrd="2" destOrd="0" presId="urn:microsoft.com/office/officeart/2005/8/layout/chevron2"/>
    <dgm:cxn modelId="{77896584-5592-479D-B131-A0E08303FBF2}" type="presParOf" srcId="{DE84AE3E-6891-4737-91A6-B443BF7FC8C5}" destId="{CCDE1417-CB00-498C-9D60-4F161A6CD48B}" srcOrd="0" destOrd="0" presId="urn:microsoft.com/office/officeart/2005/8/layout/chevron2"/>
    <dgm:cxn modelId="{E156611A-0D41-4C04-86B9-C835739E1320}" type="presParOf" srcId="{DE84AE3E-6891-4737-91A6-B443BF7FC8C5}" destId="{065C1CF8-2D50-494C-BC47-7670F4CC78FB}" srcOrd="1" destOrd="0" presId="urn:microsoft.com/office/officeart/2005/8/layout/chevron2"/>
    <dgm:cxn modelId="{ABAB0F03-A85F-485F-95CB-FFCD743DEC1F}" type="presParOf" srcId="{A411F8F2-10A7-40A3-9A30-B857EA14BBB5}" destId="{37AD7100-04DD-4407-BD9B-7159B04C7BF1}" srcOrd="3" destOrd="0" presId="urn:microsoft.com/office/officeart/2005/8/layout/chevron2"/>
    <dgm:cxn modelId="{D7E775F8-3175-4A18-8B90-28FB9E13EBC7}" type="presParOf" srcId="{A411F8F2-10A7-40A3-9A30-B857EA14BBB5}" destId="{824642CC-1261-455F-B2C8-82AF54B92F16}" srcOrd="4" destOrd="0" presId="urn:microsoft.com/office/officeart/2005/8/layout/chevron2"/>
    <dgm:cxn modelId="{AD2F2824-FD3B-4F1B-ACD9-DC9422310BCA}" type="presParOf" srcId="{824642CC-1261-455F-B2C8-82AF54B92F16}" destId="{FF740442-EC13-484D-8A3B-0F9B39270D50}" srcOrd="0" destOrd="0" presId="urn:microsoft.com/office/officeart/2005/8/layout/chevron2"/>
    <dgm:cxn modelId="{8145EA89-39CA-422D-98A8-904327F9EB42}" type="presParOf" srcId="{824642CC-1261-455F-B2C8-82AF54B92F16}" destId="{4D983DF7-274F-426C-A1FE-B48B98CABB25}" srcOrd="1" destOrd="0" presId="urn:microsoft.com/office/officeart/2005/8/layout/chevron2"/>
    <dgm:cxn modelId="{352C41FE-EE54-428B-B396-760E025DF60D}" type="presParOf" srcId="{A411F8F2-10A7-40A3-9A30-B857EA14BBB5}" destId="{CA3DFBEB-D611-4DD4-8C93-2473BF072421}" srcOrd="5" destOrd="0" presId="urn:microsoft.com/office/officeart/2005/8/layout/chevron2"/>
    <dgm:cxn modelId="{E2638E46-4079-48A5-88F7-80973B95A1B3}" type="presParOf" srcId="{A411F8F2-10A7-40A3-9A30-B857EA14BBB5}" destId="{D0187E61-374C-476F-AE6F-9748E8C97A01}" srcOrd="6" destOrd="0" presId="urn:microsoft.com/office/officeart/2005/8/layout/chevron2"/>
    <dgm:cxn modelId="{4585340D-5750-4710-9FDF-6BD554973722}" type="presParOf" srcId="{D0187E61-374C-476F-AE6F-9748E8C97A01}" destId="{0975991F-424B-432E-AF71-03D27055B2C0}" srcOrd="0" destOrd="0" presId="urn:microsoft.com/office/officeart/2005/8/layout/chevron2"/>
    <dgm:cxn modelId="{BA5EADF0-231F-4DB0-A55D-B8F1146CAA94}" type="presParOf" srcId="{D0187E61-374C-476F-AE6F-9748E8C97A01}" destId="{59D0395F-BF96-4C0E-89DB-3571AF98B6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15377-65F7-4BAA-B48E-71105FB47403}">
      <dsp:nvSpPr>
        <dsp:cNvPr id="0" name=""/>
        <dsp:cNvSpPr/>
      </dsp:nvSpPr>
      <dsp:spPr>
        <a:xfrm rot="5400000">
          <a:off x="-163903" y="156449"/>
          <a:ext cx="1018972" cy="713280"/>
        </a:xfrm>
        <a:prstGeom prst="chevron">
          <a:avLst/>
        </a:prstGeom>
        <a:solidFill>
          <a:srgbClr val="014C6D"/>
        </a:solidFill>
        <a:ln w="25400" cap="flat" cmpd="sng" algn="ctr">
          <a:solidFill>
            <a:srgbClr val="014C6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2009-2010</a:t>
          </a:r>
          <a:endParaRPr lang="en-US" sz="1200" kern="1200" dirty="0"/>
        </a:p>
      </dsp:txBody>
      <dsp:txXfrm rot="-5400000">
        <a:off x="-11057" y="360243"/>
        <a:ext cx="713280" cy="305692"/>
      </dsp:txXfrm>
    </dsp:sp>
    <dsp:sp modelId="{0E89010B-B5C5-4F82-A0AD-F2865B5F651A}">
      <dsp:nvSpPr>
        <dsp:cNvPr id="0" name=""/>
        <dsp:cNvSpPr/>
      </dsp:nvSpPr>
      <dsp:spPr>
        <a:xfrm rot="5400000">
          <a:off x="3707944" y="-2947867"/>
          <a:ext cx="662332" cy="6619531"/>
        </a:xfrm>
        <a:prstGeom prst="round2SameRect">
          <a:avLst/>
        </a:prstGeom>
        <a:solidFill>
          <a:schemeClr val="lt1">
            <a:alpha val="90000"/>
            <a:hueOff val="0"/>
            <a:satOff val="0"/>
            <a:lumOff val="0"/>
            <a:alphaOff val="0"/>
          </a:schemeClr>
        </a:solidFill>
        <a:ln w="25400" cap="flat" cmpd="sng" algn="ctr">
          <a:solidFill>
            <a:srgbClr val="014C6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Hydro-economic analysis: Report  “Charting Our Water Future”</a:t>
          </a:r>
          <a:endParaRPr lang="en-US" sz="1500" b="1" kern="1200" dirty="0"/>
        </a:p>
        <a:p>
          <a:pPr marL="114300" lvl="1" indent="-114300" algn="l" defTabSz="666750">
            <a:lnSpc>
              <a:spcPct val="90000"/>
            </a:lnSpc>
            <a:spcBef>
              <a:spcPct val="0"/>
            </a:spcBef>
            <a:spcAft>
              <a:spcPct val="15000"/>
            </a:spcAft>
            <a:buChar char="••"/>
          </a:pPr>
          <a:r>
            <a:rPr lang="en-US" sz="1500" kern="1200" dirty="0" smtClean="0"/>
            <a:t>Workshops across India triggered Karnataka State level engagement</a:t>
          </a:r>
          <a:endParaRPr lang="en-US" sz="1500" kern="1200" dirty="0"/>
        </a:p>
      </dsp:txBody>
      <dsp:txXfrm rot="-5400000">
        <a:off x="729345" y="63064"/>
        <a:ext cx="6587199" cy="597668"/>
      </dsp:txXfrm>
    </dsp:sp>
    <dsp:sp modelId="{CCDE1417-CB00-498C-9D60-4F161A6CD48B}">
      <dsp:nvSpPr>
        <dsp:cNvPr id="0" name=""/>
        <dsp:cNvSpPr/>
      </dsp:nvSpPr>
      <dsp:spPr>
        <a:xfrm rot="5400000">
          <a:off x="-163903" y="1041110"/>
          <a:ext cx="1018972" cy="713280"/>
        </a:xfrm>
        <a:prstGeom prst="chevron">
          <a:avLst/>
        </a:prstGeom>
        <a:solidFill>
          <a:srgbClr val="3D738B"/>
        </a:solidFill>
        <a:ln w="25400" cap="flat" cmpd="sng" algn="ctr">
          <a:solidFill>
            <a:srgbClr val="3D7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2011</a:t>
          </a:r>
          <a:endParaRPr lang="en-US" sz="1200" kern="1200" dirty="0"/>
        </a:p>
      </dsp:txBody>
      <dsp:txXfrm rot="-5400000">
        <a:off x="-11057" y="1244904"/>
        <a:ext cx="713280" cy="305692"/>
      </dsp:txXfrm>
    </dsp:sp>
    <dsp:sp modelId="{065C1CF8-2D50-494C-BC47-7670F4CC78FB}">
      <dsp:nvSpPr>
        <dsp:cNvPr id="0" name=""/>
        <dsp:cNvSpPr/>
      </dsp:nvSpPr>
      <dsp:spPr>
        <a:xfrm rot="5400000">
          <a:off x="4370722" y="-2769177"/>
          <a:ext cx="662332" cy="7977216"/>
        </a:xfrm>
        <a:prstGeom prst="round2SameRect">
          <a:avLst/>
        </a:prstGeom>
        <a:solidFill>
          <a:schemeClr val="lt1">
            <a:alpha val="90000"/>
            <a:hueOff val="0"/>
            <a:satOff val="0"/>
            <a:lumOff val="0"/>
            <a:alphaOff val="0"/>
          </a:schemeClr>
        </a:solidFill>
        <a:ln w="25400" cap="flat" cmpd="sng" algn="ctr">
          <a:solidFill>
            <a:srgbClr val="3D738B"/>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Working Paper on River Basin Planning &amp; Water Resources Management. </a:t>
          </a:r>
          <a:r>
            <a:rPr lang="en-US" sz="1500" kern="1200" dirty="0" smtClean="0"/>
            <a:t>(National Water Resources Framework Study for 12th Five Year Plan, Planning Commission, 2011)</a:t>
          </a:r>
          <a:endParaRPr lang="en-US" sz="1500" kern="1200" dirty="0"/>
        </a:p>
      </dsp:txBody>
      <dsp:txXfrm rot="-5400000">
        <a:off x="713280" y="920597"/>
        <a:ext cx="7944884" cy="597668"/>
      </dsp:txXfrm>
    </dsp:sp>
    <dsp:sp modelId="{FF740442-EC13-484D-8A3B-0F9B39270D50}">
      <dsp:nvSpPr>
        <dsp:cNvPr id="0" name=""/>
        <dsp:cNvSpPr/>
      </dsp:nvSpPr>
      <dsp:spPr>
        <a:xfrm rot="5400000">
          <a:off x="-163903" y="1981950"/>
          <a:ext cx="1018972" cy="713280"/>
        </a:xfrm>
        <a:prstGeom prst="chevron">
          <a:avLst/>
        </a:prstGeom>
        <a:solidFill>
          <a:srgbClr val="78A4B6"/>
        </a:solidFill>
        <a:ln w="25400" cap="flat" cmpd="sng" algn="ctr">
          <a:solidFill>
            <a:srgbClr val="78A4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2012-2014</a:t>
          </a:r>
          <a:endParaRPr lang="en-US" sz="1200" kern="1200" dirty="0"/>
        </a:p>
      </dsp:txBody>
      <dsp:txXfrm rot="-5400000">
        <a:off x="-11057" y="2185744"/>
        <a:ext cx="713280" cy="305692"/>
      </dsp:txXfrm>
    </dsp:sp>
    <dsp:sp modelId="{4D983DF7-274F-426C-A1FE-B48B98CABB25}">
      <dsp:nvSpPr>
        <dsp:cNvPr id="0" name=""/>
        <dsp:cNvSpPr/>
      </dsp:nvSpPr>
      <dsp:spPr>
        <a:xfrm rot="5400000">
          <a:off x="4314543" y="-1814766"/>
          <a:ext cx="774690" cy="7977216"/>
        </a:xfrm>
        <a:prstGeom prst="round2SameRect">
          <a:avLst/>
        </a:prstGeom>
        <a:solidFill>
          <a:schemeClr val="lt1">
            <a:alpha val="90000"/>
            <a:hueOff val="0"/>
            <a:satOff val="0"/>
            <a:lumOff val="0"/>
            <a:alphaOff val="0"/>
          </a:schemeClr>
        </a:solidFill>
        <a:ln w="25400" cap="flat" cmpd="sng" algn="ctr">
          <a:solidFill>
            <a:srgbClr val="78A4B6"/>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Report on collective action for water security &amp; sustainability (with CEEW) – August 2014</a:t>
          </a:r>
          <a:endParaRPr lang="en-US" sz="1500" kern="1200" dirty="0"/>
        </a:p>
        <a:p>
          <a:pPr marL="114300" lvl="1" indent="-114300" algn="l" defTabSz="666750">
            <a:lnSpc>
              <a:spcPct val="90000"/>
            </a:lnSpc>
            <a:spcBef>
              <a:spcPct val="0"/>
            </a:spcBef>
            <a:spcAft>
              <a:spcPct val="15000"/>
            </a:spcAft>
            <a:buChar char="••"/>
          </a:pPr>
          <a:r>
            <a:rPr lang="en-US" sz="1500" kern="1200" dirty="0" smtClean="0"/>
            <a:t>International Seminar on Water Risks and Water Stewardship – August 2014</a:t>
          </a:r>
          <a:endParaRPr lang="en-US" sz="1500" kern="1200" dirty="0"/>
        </a:p>
        <a:p>
          <a:pPr marL="114300" lvl="1" indent="-114300" algn="l" defTabSz="666750">
            <a:lnSpc>
              <a:spcPct val="90000"/>
            </a:lnSpc>
            <a:spcBef>
              <a:spcPct val="0"/>
            </a:spcBef>
            <a:spcAft>
              <a:spcPct val="15000"/>
            </a:spcAft>
            <a:buChar char="••"/>
          </a:pPr>
          <a:r>
            <a:rPr lang="en-US" sz="1500" kern="1200" dirty="0" smtClean="0"/>
            <a:t>World Economic Forum event – November 2014</a:t>
          </a:r>
          <a:endParaRPr lang="en-US" sz="1500" kern="1200" dirty="0"/>
        </a:p>
      </dsp:txBody>
      <dsp:txXfrm rot="-5400000">
        <a:off x="713281" y="1824313"/>
        <a:ext cx="7939399" cy="699056"/>
      </dsp:txXfrm>
    </dsp:sp>
    <dsp:sp modelId="{0975991F-424B-432E-AF71-03D27055B2C0}">
      <dsp:nvSpPr>
        <dsp:cNvPr id="0" name=""/>
        <dsp:cNvSpPr/>
      </dsp:nvSpPr>
      <dsp:spPr>
        <a:xfrm rot="5400000">
          <a:off x="-292988" y="3020954"/>
          <a:ext cx="1321373" cy="757511"/>
        </a:xfrm>
        <a:prstGeom prst="chevron">
          <a:avLst/>
        </a:prstGeom>
        <a:solidFill>
          <a:schemeClr val="accent6">
            <a:lumMod val="20000"/>
            <a:lumOff val="80000"/>
          </a:schemeClr>
        </a:solidFill>
        <a:ln w="25400" cap="flat" cmpd="sng" algn="ctr">
          <a:solidFill>
            <a:srgbClr val="78A4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5643"/>
              </a:solidFill>
            </a:rPr>
            <a:t>2015</a:t>
          </a:r>
        </a:p>
        <a:p>
          <a:pPr lvl="0" algn="ctr" defTabSz="533400">
            <a:lnSpc>
              <a:spcPct val="90000"/>
            </a:lnSpc>
            <a:spcBef>
              <a:spcPct val="0"/>
            </a:spcBef>
            <a:spcAft>
              <a:spcPct val="35000"/>
            </a:spcAft>
          </a:pPr>
          <a:r>
            <a:rPr lang="en-US" sz="1200" kern="1200" dirty="0" smtClean="0">
              <a:solidFill>
                <a:srgbClr val="005643"/>
              </a:solidFill>
            </a:rPr>
            <a:t>(proposed)</a:t>
          </a:r>
          <a:endParaRPr lang="en-US" sz="1200" kern="1200" dirty="0">
            <a:solidFill>
              <a:srgbClr val="005643"/>
            </a:solidFill>
          </a:endParaRPr>
        </a:p>
      </dsp:txBody>
      <dsp:txXfrm rot="-5400000">
        <a:off x="-11056" y="3117779"/>
        <a:ext cx="757511" cy="563862"/>
      </dsp:txXfrm>
    </dsp:sp>
    <dsp:sp modelId="{59D0395F-BF96-4C0E-89DB-3571AF98B625}">
      <dsp:nvSpPr>
        <dsp:cNvPr id="0" name=""/>
        <dsp:cNvSpPr/>
      </dsp:nvSpPr>
      <dsp:spPr>
        <a:xfrm rot="5400000">
          <a:off x="4205321" y="-753647"/>
          <a:ext cx="1015249" cy="7977216"/>
        </a:xfrm>
        <a:prstGeom prst="round2SameRect">
          <a:avLst/>
        </a:prstGeom>
        <a:solidFill>
          <a:schemeClr val="accent6">
            <a:lumMod val="20000"/>
            <a:lumOff val="80000"/>
            <a:alpha val="90000"/>
          </a:schemeClr>
        </a:solidFill>
        <a:ln w="25400" cap="flat" cmpd="sng" algn="ctr">
          <a:solidFill>
            <a:srgbClr val="78A4B6"/>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solidFill>
                <a:srgbClr val="014C6D"/>
              </a:solidFill>
            </a:rPr>
            <a:t>Ganga Rejuvenation multi-stakeholder platform </a:t>
          </a:r>
          <a:r>
            <a:rPr lang="en-US" sz="1500" b="0" kern="1200" dirty="0" smtClean="0">
              <a:solidFill>
                <a:srgbClr val="014C6D"/>
              </a:solidFill>
            </a:rPr>
            <a:t>(2015):</a:t>
          </a:r>
          <a:endParaRPr lang="en-US" sz="1500" b="0" kern="1200" dirty="0">
            <a:solidFill>
              <a:srgbClr val="014C6D"/>
            </a:solidFill>
          </a:endParaRPr>
        </a:p>
        <a:p>
          <a:pPr marL="228600" lvl="2" indent="-114300" algn="l" defTabSz="666750">
            <a:lnSpc>
              <a:spcPct val="90000"/>
            </a:lnSpc>
            <a:spcBef>
              <a:spcPct val="0"/>
            </a:spcBef>
            <a:spcAft>
              <a:spcPct val="15000"/>
            </a:spcAft>
            <a:buChar char="••"/>
            <a:tabLst>
              <a:tab pos="341313" algn="l"/>
            </a:tabLst>
          </a:pPr>
          <a:r>
            <a:rPr lang="en-US" sz="1500" kern="1200" dirty="0" smtClean="0"/>
            <a:t>PPP models for industrial reuse of municipal waste water</a:t>
          </a:r>
          <a:endParaRPr lang="en-US" sz="1500" kern="1200" dirty="0"/>
        </a:p>
        <a:p>
          <a:pPr marL="228600" lvl="2" indent="-114300" algn="l" defTabSz="666750">
            <a:lnSpc>
              <a:spcPct val="90000"/>
            </a:lnSpc>
            <a:spcBef>
              <a:spcPct val="0"/>
            </a:spcBef>
            <a:spcAft>
              <a:spcPct val="15000"/>
            </a:spcAft>
            <a:buChar char="••"/>
            <a:tabLst>
              <a:tab pos="341313" algn="l"/>
            </a:tabLst>
          </a:pPr>
          <a:r>
            <a:rPr lang="en-US" sz="1500" kern="1200" dirty="0" smtClean="0"/>
            <a:t>Innovative technologies for waste water treatment and revenue generation</a:t>
          </a:r>
          <a:endParaRPr lang="en-US" sz="1500" kern="1200" dirty="0"/>
        </a:p>
        <a:p>
          <a:pPr marL="228600" lvl="2" indent="-114300" algn="l" defTabSz="666750">
            <a:lnSpc>
              <a:spcPct val="90000"/>
            </a:lnSpc>
            <a:spcBef>
              <a:spcPct val="0"/>
            </a:spcBef>
            <a:spcAft>
              <a:spcPct val="15000"/>
            </a:spcAft>
            <a:buChar char="••"/>
            <a:tabLst>
              <a:tab pos="341313" algn="l"/>
            </a:tabLst>
          </a:pPr>
          <a:r>
            <a:rPr lang="en-US" sz="1500" b="0" kern="1200" dirty="0" err="1" smtClean="0">
              <a:solidFill>
                <a:schemeClr val="tx1"/>
              </a:solidFill>
            </a:rPr>
            <a:t>Agri</a:t>
          </a:r>
          <a:r>
            <a:rPr lang="en-US" sz="1500" b="0" kern="1200" dirty="0" smtClean="0">
              <a:solidFill>
                <a:schemeClr val="tx1"/>
              </a:solidFill>
            </a:rPr>
            <a:t>-water </a:t>
          </a:r>
          <a:r>
            <a:rPr lang="en-US" sz="1500" b="0" kern="1200" dirty="0" smtClean="0"/>
            <a:t>efficiency and non-point source pollution – incl. business case for farmers</a:t>
          </a:r>
          <a:endParaRPr lang="en-US" sz="1500" kern="1200" dirty="0"/>
        </a:p>
      </dsp:txBody>
      <dsp:txXfrm rot="-5400000">
        <a:off x="724338" y="2776896"/>
        <a:ext cx="7927656" cy="9161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98B76C-46F2-4F40-90B4-A930B6D1F519}" type="datetimeFigureOut">
              <a:rPr lang="en-US" altLang="en-US"/>
              <a:pPr>
                <a:defRPr/>
              </a:pPr>
              <a:t>2/1/2015</a:t>
            </a:fld>
            <a:endParaRPr lang="en-US" altLang="en-US"/>
          </a:p>
        </p:txBody>
      </p:sp>
      <p:sp>
        <p:nvSpPr>
          <p:cNvPr id="4" name="Footer Placeholder 3"/>
          <p:cNvSpPr>
            <a:spLocks noGrp="1"/>
          </p:cNvSpPr>
          <p:nvPr>
            <p:ph type="ftr" sz="quarter" idx="2"/>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240320-DBAC-4722-88F3-7C6206E88D5F}" type="slidenum">
              <a:rPr lang="en-US" altLang="en-US"/>
              <a:pPr>
                <a:defRPr/>
              </a:pPr>
              <a:t>‹#›</a:t>
            </a:fld>
            <a:endParaRPr lang="en-US" altLang="en-US"/>
          </a:p>
        </p:txBody>
      </p:sp>
    </p:spTree>
    <p:extLst>
      <p:ext uri="{BB962C8B-B14F-4D97-AF65-F5344CB8AC3E}">
        <p14:creationId xmlns:p14="http://schemas.microsoft.com/office/powerpoint/2010/main" val="2742678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45E28C7-99EF-4C29-B2FE-4BF6A49E22DF}" type="datetimeFigureOut">
              <a:rPr lang="en-US" altLang="en-US"/>
              <a:pPr>
                <a:defRPr/>
              </a:pPr>
              <a:t>2/1/2015</a:t>
            </a:fld>
            <a:endParaRPr lang="en-US" alt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27CE920-BC4E-4EF0-973E-FD48CA1CE24D}" type="slidenum">
              <a:rPr lang="en-US" altLang="en-US"/>
              <a:pPr>
                <a:defRPr/>
              </a:pPr>
              <a:t>‹#›</a:t>
            </a:fld>
            <a:endParaRPr lang="en-US" altLang="en-US"/>
          </a:p>
        </p:txBody>
      </p:sp>
    </p:spTree>
    <p:extLst>
      <p:ext uri="{BB962C8B-B14F-4D97-AF65-F5344CB8AC3E}">
        <p14:creationId xmlns:p14="http://schemas.microsoft.com/office/powerpoint/2010/main" val="34480145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a:buAutoNum type="arabicPeriod"/>
            </a:pPr>
            <a:r>
              <a:rPr lang="en-US" dirty="0" smtClean="0"/>
              <a:t>India’s dams capacity</a:t>
            </a:r>
            <a:r>
              <a:rPr lang="en-US" baseline="0" dirty="0" smtClean="0"/>
              <a:t> = 200 m3 per capita; MICs like South Africa, Mexico, Morocco and China about 1000m3 per capita; USA and Australia about 5000 m3 per capita. India can store about 30 days rainfall, compared to 900 days in major river basins in arid areas of developed countries.</a:t>
            </a:r>
          </a:p>
          <a:p>
            <a:pPr marL="232075" indent="-232075">
              <a:buAutoNum type="arabicPeriod"/>
            </a:pPr>
            <a:r>
              <a:rPr lang="en-US" baseline="0" dirty="0" smtClean="0"/>
              <a:t>India: 80% domestic water supply from groundwater; more that 20 million </a:t>
            </a:r>
            <a:r>
              <a:rPr lang="en-US" baseline="0" dirty="0" err="1" smtClean="0"/>
              <a:t>tubewells</a:t>
            </a:r>
            <a:r>
              <a:rPr lang="en-US" baseline="0" dirty="0" smtClean="0"/>
              <a:t> which collectively account for 50% of irrigated area; industry heavy user of groundwater. </a:t>
            </a:r>
          </a:p>
          <a:p>
            <a:pPr marL="232075" indent="-232075">
              <a:buAutoNum type="arabicPeriod"/>
            </a:pPr>
            <a:r>
              <a:rPr lang="en-US" dirty="0" smtClean="0"/>
              <a:t>15%</a:t>
            </a:r>
            <a:r>
              <a:rPr lang="en-US" baseline="0" dirty="0" smtClean="0"/>
              <a:t> of India’s food produced using mined, non-renewable ground water</a:t>
            </a:r>
          </a:p>
          <a:p>
            <a:pPr marL="232075" indent="-232075">
              <a:buAutoNum type="arabicPeriod"/>
            </a:pPr>
            <a:r>
              <a:rPr lang="en-US" baseline="0" dirty="0" smtClean="0"/>
              <a:t>India, National Commission on Water (1999): overall water balances precarious; crisis situations in a number of basins; by 2050 demand exceeds all available sources of supply; 15% aquifers in critical conditions; over next 25 years, 60% aquifers fall into critical condition, unless remedial steps taken.</a:t>
            </a:r>
            <a:endParaRPr lang="en-US" dirty="0"/>
          </a:p>
        </p:txBody>
      </p:sp>
      <p:sp>
        <p:nvSpPr>
          <p:cNvPr id="4" name="Slide Number Placeholder 3"/>
          <p:cNvSpPr>
            <a:spLocks noGrp="1"/>
          </p:cNvSpPr>
          <p:nvPr>
            <p:ph type="sldNum" sz="quarter" idx="10"/>
          </p:nvPr>
        </p:nvSpPr>
        <p:spPr/>
        <p:txBody>
          <a:bodyPr/>
          <a:lstStyle/>
          <a:p>
            <a:fld id="{FD0A901A-DBC0-4755-BF2C-D27B704BD4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8258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0A901A-DBC0-4755-BF2C-D27B704BD4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8258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a:buAutoNum type="arabicPeriod"/>
            </a:pPr>
            <a:endParaRPr lang="en-US" baseline="0" dirty="0" smtClean="0"/>
          </a:p>
          <a:p>
            <a:pPr marL="232075" indent="-232075">
              <a:buAutoNum type="arabicPeriod"/>
            </a:pPr>
            <a:r>
              <a:rPr lang="en-US" baseline="0" dirty="0" smtClean="0"/>
              <a:t>By 2020, economy of Tamil Nadu will be 20% larger if flexible water allocation system, instead of current rigid procedures, was adopted.</a:t>
            </a:r>
            <a:endParaRPr lang="en-US" dirty="0"/>
          </a:p>
        </p:txBody>
      </p:sp>
      <p:sp>
        <p:nvSpPr>
          <p:cNvPr id="4" name="Slide Number Placeholder 3"/>
          <p:cNvSpPr>
            <a:spLocks noGrp="1"/>
          </p:cNvSpPr>
          <p:nvPr>
            <p:ph type="sldNum" sz="quarter" idx="10"/>
          </p:nvPr>
        </p:nvSpPr>
        <p:spPr/>
        <p:txBody>
          <a:bodyPr/>
          <a:lstStyle/>
          <a:p>
            <a:fld id="{FD0A901A-DBC0-4755-BF2C-D27B704BD471}" type="slidenum">
              <a:rPr lang="en-US" smtClean="0"/>
              <a:t>12</a:t>
            </a:fld>
            <a:endParaRPr lang="en-US"/>
          </a:p>
        </p:txBody>
      </p:sp>
    </p:spTree>
    <p:extLst>
      <p:ext uri="{BB962C8B-B14F-4D97-AF65-F5344CB8AC3E}">
        <p14:creationId xmlns:p14="http://schemas.microsoft.com/office/powerpoint/2010/main" val="81579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24</a:t>
            </a:fld>
            <a:endParaRPr lang="en-US" altLang="en-US"/>
          </a:p>
        </p:txBody>
      </p:sp>
    </p:spTree>
    <p:extLst>
      <p:ext uri="{BB962C8B-B14F-4D97-AF65-F5344CB8AC3E}">
        <p14:creationId xmlns:p14="http://schemas.microsoft.com/office/powerpoint/2010/main" val="397817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26</a:t>
            </a:fld>
            <a:endParaRPr lang="en-US" altLang="en-US"/>
          </a:p>
        </p:txBody>
      </p:sp>
    </p:spTree>
    <p:extLst>
      <p:ext uri="{BB962C8B-B14F-4D97-AF65-F5344CB8AC3E}">
        <p14:creationId xmlns:p14="http://schemas.microsoft.com/office/powerpoint/2010/main" val="403378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S PGothic" pitchFamily="34" charset="-128"/>
                <a:cs typeface="+mn-cs"/>
              </a:rPr>
              <a:t>The 2030 Water Resources</a:t>
            </a:r>
            <a:r>
              <a:rPr lang="en-US" sz="1200" b="0" i="0" kern="1200" baseline="0" dirty="0" smtClean="0">
                <a:solidFill>
                  <a:schemeClr val="tx1"/>
                </a:solidFill>
                <a:effectLst/>
                <a:latin typeface="+mn-lt"/>
                <a:ea typeface="MS PGothic" pitchFamily="34" charset="-128"/>
                <a:cs typeface="+mn-cs"/>
              </a:rPr>
              <a:t> </a:t>
            </a:r>
            <a:r>
              <a:rPr lang="en-US" sz="1200" b="0" i="0" kern="1200" dirty="0" smtClean="0">
                <a:solidFill>
                  <a:schemeClr val="tx1"/>
                </a:solidFill>
                <a:effectLst/>
                <a:latin typeface="+mn-lt"/>
                <a:ea typeface="MS PGothic" pitchFamily="34" charset="-128"/>
                <a:cs typeface="+mn-cs"/>
              </a:rPr>
              <a:t>Group is an </a:t>
            </a:r>
            <a:r>
              <a:rPr lang="en-US" sz="1200" b="1" i="0" kern="1200" dirty="0" smtClean="0">
                <a:solidFill>
                  <a:schemeClr val="tx1"/>
                </a:solidFill>
                <a:effectLst/>
                <a:latin typeface="+mn-lt"/>
                <a:ea typeface="MS PGothic" pitchFamily="34" charset="-128"/>
                <a:cs typeface="+mn-cs"/>
              </a:rPr>
              <a:t>innovative public-private-community platform for collaboration </a:t>
            </a:r>
            <a:r>
              <a:rPr lang="en-US" sz="1200" b="0" i="0" kern="1200" dirty="0" smtClean="0">
                <a:solidFill>
                  <a:schemeClr val="tx1"/>
                </a:solidFill>
                <a:effectLst/>
                <a:latin typeface="+mn-lt"/>
                <a:ea typeface="MS PGothic" pitchFamily="34" charset="-128"/>
                <a:cs typeface="+mn-cs"/>
              </a:rPr>
              <a:t>in the water sector. </a:t>
            </a:r>
            <a:r>
              <a:rPr lang="en-US" sz="1200" b="0" i="0" kern="1200" baseline="0" dirty="0" smtClean="0">
                <a:solidFill>
                  <a:schemeClr val="tx1"/>
                </a:solidFill>
                <a:effectLst/>
                <a:latin typeface="+mn-lt"/>
                <a:ea typeface="MS PGothic" pitchFamily="34" charset="-128"/>
                <a:cs typeface="+mn-cs"/>
              </a:rPr>
              <a:t>I</a:t>
            </a:r>
            <a:r>
              <a:rPr lang="en-US" sz="1200" b="0" i="0" kern="1200" dirty="0" smtClean="0">
                <a:solidFill>
                  <a:schemeClr val="tx1"/>
                </a:solidFill>
                <a:effectLst/>
                <a:latin typeface="+mn-lt"/>
                <a:ea typeface="MS PGothic" pitchFamily="34" charset="-128"/>
                <a:cs typeface="+mn-cs"/>
              </a:rPr>
              <a:t>t operates</a:t>
            </a:r>
            <a:r>
              <a:rPr lang="en-US" sz="1200" b="0" i="0" kern="1200" baseline="0" dirty="0" smtClean="0">
                <a:solidFill>
                  <a:schemeClr val="tx1"/>
                </a:solidFill>
                <a:effectLst/>
                <a:latin typeface="+mn-lt"/>
                <a:ea typeface="MS PGothic" pitchFamily="34" charset="-128"/>
                <a:cs typeface="+mn-cs"/>
              </a:rPr>
              <a:t> both </a:t>
            </a:r>
            <a:r>
              <a:rPr lang="en-US" sz="1200" b="0" i="0" kern="1200" dirty="0" smtClean="0">
                <a:solidFill>
                  <a:schemeClr val="tx1"/>
                </a:solidFill>
                <a:effectLst/>
                <a:latin typeface="+mn-lt"/>
                <a:ea typeface="MS PGothic" pitchFamily="34" charset="-128"/>
                <a:cs typeface="+mn-cs"/>
              </a:rPr>
              <a:t>at the global as well as national and local levels.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S PGothic"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S PGothic" pitchFamily="34" charset="-128"/>
                <a:cs typeface="+mn-cs"/>
              </a:rPr>
              <a:t>The 2030</a:t>
            </a:r>
            <a:r>
              <a:rPr lang="en-US" sz="1200" b="0" i="0" kern="1200" baseline="0" dirty="0" smtClean="0">
                <a:solidFill>
                  <a:schemeClr val="tx1"/>
                </a:solidFill>
                <a:effectLst/>
                <a:latin typeface="+mn-lt"/>
                <a:ea typeface="MS PGothic" pitchFamily="34" charset="-128"/>
                <a:cs typeface="+mn-cs"/>
              </a:rPr>
              <a:t> WRG </a:t>
            </a:r>
            <a:r>
              <a:rPr lang="en-US" sz="1200" b="0" i="0" kern="1200" dirty="0" smtClean="0">
                <a:solidFill>
                  <a:schemeClr val="tx1"/>
                </a:solidFill>
                <a:effectLst/>
                <a:latin typeface="+mn-lt"/>
                <a:ea typeface="MS PGothic" pitchFamily="34" charset="-128"/>
                <a:cs typeface="+mn-cs"/>
              </a:rPr>
              <a:t>supports governments in their long-term development and economic growth plans. It was initiated </a:t>
            </a:r>
            <a:r>
              <a:rPr lang="en-US" sz="1200" dirty="0" smtClean="0"/>
              <a:t>at the World Economic Forum in Davos</a:t>
            </a:r>
            <a:r>
              <a:rPr lang="en-US" sz="1200" baseline="0" dirty="0" smtClean="0"/>
              <a:t> in </a:t>
            </a:r>
            <a:r>
              <a:rPr lang="en-US" sz="1200" dirty="0" smtClean="0"/>
              <a:t>2008, based on the </a:t>
            </a:r>
            <a:r>
              <a:rPr lang="en-US" sz="1200" dirty="0" err="1" smtClean="0"/>
              <a:t>realisation</a:t>
            </a:r>
            <a:r>
              <a:rPr lang="en-US" sz="1200" dirty="0" smtClean="0"/>
              <a:t> that water forms an imperative for sustainable economic growth (both social and ecological). In fact the latest Global</a:t>
            </a:r>
            <a:r>
              <a:rPr lang="en-US" sz="1200" baseline="0" dirty="0" smtClean="0"/>
              <a:t> Risk R</a:t>
            </a:r>
            <a:r>
              <a:rPr lang="en-US" sz="1200" dirty="0" smtClean="0"/>
              <a:t>eport</a:t>
            </a:r>
            <a:r>
              <a:rPr lang="en-US" sz="1200" baseline="0" dirty="0" smtClean="0"/>
              <a:t> of the World Economic Forum (2015) identifies </a:t>
            </a:r>
            <a:r>
              <a:rPr lang="en-US" sz="1200" b="1" baseline="0" dirty="0" smtClean="0"/>
              <a:t>water overuse as the greatest risk for human wellbeing and prosperity</a:t>
            </a:r>
            <a:r>
              <a:rPr lang="en-US" sz="1200" baseline="0" dirty="0" smtClean="0"/>
              <a:t>.</a:t>
            </a: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2030 WRG consists of </a:t>
            </a:r>
            <a:r>
              <a:rPr lang="en-US" sz="1200" b="0" i="0" kern="1200" dirty="0" smtClean="0">
                <a:solidFill>
                  <a:schemeClr val="tx1"/>
                </a:solidFill>
                <a:effectLst/>
                <a:latin typeface="+mn-lt"/>
                <a:ea typeface="MS PGothic" pitchFamily="34" charset="-128"/>
                <a:cs typeface="+mn-cs"/>
              </a:rPr>
              <a:t>stakeholders from public and private sector, civil society, centers of academic expertise and financing institutions.</a:t>
            </a:r>
            <a:r>
              <a:rPr lang="en-US" sz="1200" b="0" i="0" kern="1200" baseline="0" dirty="0" smtClean="0">
                <a:solidFill>
                  <a:schemeClr val="tx1"/>
                </a:solidFill>
                <a:effectLst/>
                <a:latin typeface="+mn-lt"/>
                <a:ea typeface="MS PGothic" pitchFamily="34" charset="-128"/>
                <a:cs typeface="+mn-cs"/>
              </a:rPr>
              <a:t> It </a:t>
            </a:r>
            <a:r>
              <a:rPr lang="en-US" sz="1200" b="0" i="0" kern="1200" dirty="0" smtClean="0">
                <a:solidFill>
                  <a:schemeClr val="tx1"/>
                </a:solidFill>
                <a:effectLst/>
                <a:latin typeface="+mn-lt"/>
                <a:ea typeface="MS PGothic" pitchFamily="34" charset="-128"/>
                <a:cs typeface="+mn-cs"/>
              </a:rPr>
              <a:t>acts as an independent entity offering no political, partisan or national nuance to its advice. The aim is to catalyze sustainable water sector transformations and accelerate reforms through </a:t>
            </a:r>
            <a:r>
              <a:rPr lang="en-US" sz="1200" b="1" i="0" kern="1200" dirty="0" smtClean="0">
                <a:solidFill>
                  <a:schemeClr val="tx1"/>
                </a:solidFill>
                <a:effectLst/>
                <a:latin typeface="+mn-lt"/>
                <a:ea typeface="MS PGothic" pitchFamily="34" charset="-128"/>
                <a:cs typeface="+mn-cs"/>
              </a:rPr>
              <a:t>fact-based, analytical water security approaches and coalition building</a:t>
            </a:r>
            <a:r>
              <a:rPr lang="en-US" sz="1200" b="0" i="0" kern="1200" dirty="0" smtClean="0">
                <a:solidFill>
                  <a:schemeClr val="tx1"/>
                </a:solidFill>
                <a:effectLst/>
                <a:latin typeface="+mn-lt"/>
                <a:ea typeface="MS PGothic" pitchFamily="34" charset="-128"/>
                <a:cs typeface="+mn-cs"/>
              </a:rPr>
              <a:t>.</a:t>
            </a:r>
            <a:endParaRPr lang="en-US" sz="1200" b="0" i="0" kern="1200" baseline="0" dirty="0" smtClean="0">
              <a:solidFill>
                <a:schemeClr val="tx1"/>
              </a:solidFill>
              <a:effectLst/>
              <a:latin typeface="+mn-lt"/>
              <a:ea typeface="MS PGothic"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 2030 WRG works in accordance with the IWRM definition of Global Water Partnership (TAC, 2000):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i="1" dirty="0" smtClean="0"/>
              <a:t>IWRM is a process which promotes the </a:t>
            </a:r>
            <a:r>
              <a:rPr lang="en-US" sz="2000" b="1" i="1" dirty="0" err="1" smtClean="0">
                <a:solidFill>
                  <a:srgbClr val="002060"/>
                </a:solidFill>
              </a:rPr>
              <a:t>co-ordinated</a:t>
            </a:r>
            <a:r>
              <a:rPr lang="en-US" sz="2000" b="1" i="1" dirty="0" smtClean="0">
                <a:solidFill>
                  <a:srgbClr val="002060"/>
                </a:solidFill>
              </a:rPr>
              <a:t> </a:t>
            </a:r>
            <a:r>
              <a:rPr lang="en-US" sz="2000" b="0" i="1" dirty="0" smtClean="0">
                <a:solidFill>
                  <a:srgbClr val="002060"/>
                </a:solidFill>
              </a:rPr>
              <a:t>development and management of </a:t>
            </a:r>
            <a:r>
              <a:rPr lang="en-US" sz="2000" b="1" i="1" dirty="0" smtClean="0">
                <a:solidFill>
                  <a:srgbClr val="002060"/>
                </a:solidFill>
              </a:rPr>
              <a:t>water, land and related resources</a:t>
            </a:r>
            <a:r>
              <a:rPr lang="en-US" sz="2000" b="1" i="1" dirty="0" smtClean="0"/>
              <a:t>, </a:t>
            </a:r>
            <a:r>
              <a:rPr lang="en-US" sz="2000" b="0" i="1" dirty="0" smtClean="0"/>
              <a:t>in order to </a:t>
            </a:r>
            <a:r>
              <a:rPr lang="en-US" sz="2000" b="1" i="1" dirty="0" err="1" smtClean="0"/>
              <a:t>maximise</a:t>
            </a:r>
            <a:r>
              <a:rPr lang="en-US" sz="2000" b="1" i="1" dirty="0" smtClean="0"/>
              <a:t> the resultant </a:t>
            </a:r>
            <a:r>
              <a:rPr lang="en-US" sz="2000" b="1" i="1" dirty="0" smtClean="0">
                <a:solidFill>
                  <a:srgbClr val="FF0000"/>
                </a:solidFill>
              </a:rPr>
              <a:t>economic and</a:t>
            </a:r>
            <a:r>
              <a:rPr lang="en-US" sz="2000" b="1" i="1" dirty="0" smtClean="0"/>
              <a:t> </a:t>
            </a:r>
            <a:r>
              <a:rPr lang="en-US" sz="2000" b="1" i="1" dirty="0" smtClean="0">
                <a:solidFill>
                  <a:srgbClr val="FF0000"/>
                </a:solidFill>
              </a:rPr>
              <a:t>social welfare </a:t>
            </a:r>
            <a:r>
              <a:rPr lang="en-US" sz="2000" b="0" i="1" dirty="0" smtClean="0"/>
              <a:t>in an equitable manner </a:t>
            </a:r>
            <a:r>
              <a:rPr lang="en-US" sz="2000" b="0" i="1" dirty="0" smtClean="0">
                <a:solidFill>
                  <a:srgbClr val="006600"/>
                </a:solidFill>
              </a:rPr>
              <a:t>without compromising the </a:t>
            </a:r>
            <a:r>
              <a:rPr lang="en-US" sz="2000" b="1" i="1" dirty="0" smtClean="0">
                <a:solidFill>
                  <a:srgbClr val="006600"/>
                </a:solidFill>
              </a:rPr>
              <a:t>sustainability of vital ecosystems</a:t>
            </a:r>
            <a:r>
              <a:rPr lang="en-US" sz="2000" i="1" dirty="0" smtClean="0"/>
              <a:t>.”</a:t>
            </a:r>
          </a:p>
          <a:p>
            <a:endParaRPr lang="en-US" dirty="0" smtClean="0"/>
          </a:p>
          <a:p>
            <a:r>
              <a:rPr lang="en-US" dirty="0" smtClean="0"/>
              <a:t>The</a:t>
            </a:r>
            <a:r>
              <a:rPr lang="en-US" baseline="0" dirty="0" smtClean="0"/>
              <a:t> </a:t>
            </a:r>
            <a:r>
              <a:rPr lang="en-US" b="1" baseline="0" dirty="0" smtClean="0"/>
              <a:t>focus </a:t>
            </a:r>
            <a:r>
              <a:rPr lang="en-US" baseline="0" dirty="0" smtClean="0"/>
              <a:t>of 2030 WRG is particularly on </a:t>
            </a:r>
            <a:r>
              <a:rPr lang="en-US" b="1" baseline="0" dirty="0" smtClean="0"/>
              <a:t>water demand side management</a:t>
            </a:r>
            <a:r>
              <a:rPr lang="en-US" baseline="0" dirty="0" smtClean="0"/>
              <a:t>: how to improve water use efficiency across sectors to close the water gap?</a:t>
            </a:r>
          </a:p>
          <a:p>
            <a:endParaRPr lang="en-US" baseline="0" dirty="0" smtClean="0"/>
          </a:p>
          <a:p>
            <a:r>
              <a:rPr lang="en-US" baseline="0" dirty="0" smtClean="0"/>
              <a:t>Its </a:t>
            </a:r>
            <a:r>
              <a:rPr lang="en-US" b="1" baseline="0" dirty="0" smtClean="0"/>
              <a:t>approach</a:t>
            </a:r>
            <a:r>
              <a:rPr lang="en-US" baseline="0" dirty="0" smtClean="0"/>
              <a:t> is to “</a:t>
            </a:r>
            <a:r>
              <a:rPr lang="en-US" b="1" baseline="0" dirty="0" smtClean="0"/>
              <a:t>ACT</a:t>
            </a:r>
            <a:r>
              <a:rPr lang="en-US" baseline="0" dirty="0" smtClean="0"/>
              <a:t>” which means that:</a:t>
            </a:r>
          </a:p>
          <a:p>
            <a:pPr marL="628650" lvl="1" indent="-171450">
              <a:buFont typeface="Arial" panose="020B0604020202020204" pitchFamily="34" charset="0"/>
              <a:buChar char="•"/>
            </a:pPr>
            <a:r>
              <a:rPr lang="en-US" baseline="0" dirty="0" smtClean="0"/>
              <a:t>Firstly, hydro- and socio-economic </a:t>
            </a:r>
            <a:r>
              <a:rPr lang="en-US" b="1" baseline="0" dirty="0" smtClean="0">
                <a:solidFill>
                  <a:srgbClr val="FF0000"/>
                </a:solidFill>
              </a:rPr>
              <a:t>ANALYSIS (A) </a:t>
            </a:r>
            <a:r>
              <a:rPr lang="en-US" b="0" baseline="0" dirty="0" smtClean="0">
                <a:solidFill>
                  <a:srgbClr val="FF0000"/>
                </a:solidFill>
              </a:rPr>
              <a:t>is undertaken </a:t>
            </a:r>
            <a:r>
              <a:rPr lang="en-US" baseline="0" dirty="0" smtClean="0"/>
              <a:t>to identify the gap between water demand and supply and prioritize solutions based on cost, benefits and risks. </a:t>
            </a:r>
          </a:p>
          <a:p>
            <a:pPr marL="628650" lvl="1" indent="-171450">
              <a:buFont typeface="Arial" panose="020B0604020202020204" pitchFamily="34" charset="0"/>
              <a:buChar char="•"/>
            </a:pPr>
            <a:r>
              <a:rPr lang="en-US" baseline="0" dirty="0" smtClean="0"/>
              <a:t>The next step is to </a:t>
            </a:r>
            <a:r>
              <a:rPr lang="en-US" b="1" baseline="0" dirty="0" smtClean="0"/>
              <a:t>CONVENE (C) </a:t>
            </a:r>
            <a:r>
              <a:rPr lang="en-US" baseline="0" dirty="0" smtClean="0"/>
              <a:t>stakeholders from different backgrounds to </a:t>
            </a:r>
            <a:r>
              <a:rPr lang="en-US" sz="900" b="0" i="0" kern="1200" baseline="0" dirty="0" smtClean="0">
                <a:solidFill>
                  <a:schemeClr val="tx1"/>
                </a:solidFill>
                <a:effectLst/>
                <a:latin typeface="+mn-lt"/>
                <a:ea typeface="MS PGothic" pitchFamily="34" charset="-128"/>
                <a:cs typeface="+mn-cs"/>
              </a:rPr>
              <a:t>design and implement </a:t>
            </a:r>
            <a:r>
              <a:rPr lang="en-US" sz="1200" b="0" kern="1200" dirty="0" smtClean="0">
                <a:solidFill>
                  <a:schemeClr val="tx1"/>
                </a:solidFill>
                <a:latin typeface="+mn-lt"/>
                <a:ea typeface="MS PGothic" pitchFamily="34" charset="-128"/>
                <a:cs typeface="+mn-cs"/>
              </a:rPr>
              <a:t>collective public-private-civil society </a:t>
            </a:r>
            <a:r>
              <a:rPr lang="en-US" sz="1200" b="1" kern="1200" dirty="0" smtClean="0">
                <a:solidFill>
                  <a:schemeClr val="tx1"/>
                </a:solidFill>
                <a:latin typeface="+mn-lt"/>
                <a:ea typeface="MS PGothic" pitchFamily="34" charset="-128"/>
                <a:cs typeface="+mn-cs"/>
              </a:rPr>
              <a:t>actions</a:t>
            </a:r>
            <a:r>
              <a:rPr lang="en-US" sz="1200" b="0" kern="1200" dirty="0" smtClean="0">
                <a:solidFill>
                  <a:schemeClr val="tx1"/>
                </a:solidFill>
                <a:latin typeface="+mn-lt"/>
                <a:ea typeface="MS PGothic" pitchFamily="34" charset="-128"/>
                <a:cs typeface="+mn-cs"/>
              </a:rPr>
              <a:t>.</a:t>
            </a:r>
          </a:p>
          <a:p>
            <a:pPr marL="628650" lvl="1" indent="-171450">
              <a:buFont typeface="Arial" panose="020B0604020202020204" pitchFamily="34" charset="0"/>
              <a:buChar char="•"/>
            </a:pPr>
            <a:r>
              <a:rPr lang="en-US" sz="1200" b="0" kern="1200" dirty="0" smtClean="0">
                <a:solidFill>
                  <a:schemeClr val="tx1"/>
                </a:solidFill>
                <a:latin typeface="+mn-lt"/>
                <a:ea typeface="MS PGothic" pitchFamily="34" charset="-128"/>
                <a:cs typeface="+mn-cs"/>
              </a:rPr>
              <a:t>This</a:t>
            </a:r>
            <a:r>
              <a:rPr lang="en-US" sz="1200" b="0" kern="1200" baseline="0" dirty="0" smtClean="0">
                <a:solidFill>
                  <a:schemeClr val="tx1"/>
                </a:solidFill>
                <a:latin typeface="+mn-lt"/>
                <a:ea typeface="MS PGothic" pitchFamily="34" charset="-128"/>
                <a:cs typeface="+mn-cs"/>
              </a:rPr>
              <a:t> results in </a:t>
            </a:r>
            <a:r>
              <a:rPr lang="en-US" sz="1200" b="1" kern="1200" baseline="0" dirty="0" smtClean="0">
                <a:solidFill>
                  <a:schemeClr val="tx1"/>
                </a:solidFill>
                <a:latin typeface="+mn-lt"/>
                <a:ea typeface="MS PGothic" pitchFamily="34" charset="-128"/>
                <a:cs typeface="+mn-cs"/>
              </a:rPr>
              <a:t>TRANSFORMATIVE (T) </a:t>
            </a:r>
            <a:r>
              <a:rPr lang="en-US" sz="1200" b="0" kern="1200" dirty="0" smtClean="0">
                <a:solidFill>
                  <a:schemeClr val="tx1"/>
                </a:solidFill>
                <a:latin typeface="+mn-lt"/>
                <a:ea typeface="MS PGothic" pitchFamily="34" charset="-128"/>
                <a:cs typeface="+mn-cs"/>
              </a:rPr>
              <a:t>policies</a:t>
            </a:r>
            <a:r>
              <a:rPr lang="en-US" sz="1200" b="0" kern="1200" baseline="0" dirty="0" smtClean="0">
                <a:solidFill>
                  <a:schemeClr val="tx1"/>
                </a:solidFill>
                <a:latin typeface="+mn-lt"/>
                <a:ea typeface="MS PGothic" pitchFamily="34" charset="-128"/>
                <a:cs typeface="+mn-cs"/>
              </a:rPr>
              <a:t>, programs or projects to improve water use efficiency </a:t>
            </a:r>
            <a:r>
              <a:rPr lang="en-US" sz="1200" b="1" kern="1200" baseline="0" dirty="0" smtClean="0">
                <a:solidFill>
                  <a:schemeClr val="tx1"/>
                </a:solidFill>
                <a:latin typeface="+mn-lt"/>
                <a:ea typeface="MS PGothic" pitchFamily="34" charset="-128"/>
                <a:cs typeface="+mn-cs"/>
              </a:rPr>
              <a:t>at scale</a:t>
            </a:r>
            <a:r>
              <a:rPr lang="en-US" sz="1200" b="0" kern="1200" baseline="0" dirty="0" smtClean="0">
                <a:solidFill>
                  <a:schemeClr val="tx1"/>
                </a:solidFill>
                <a:latin typeface="+mn-lt"/>
                <a:ea typeface="MS PGothic" pitchFamily="34" charset="-128"/>
                <a:cs typeface="+mn-cs"/>
              </a:rPr>
              <a:t>.</a:t>
            </a:r>
            <a:endParaRPr lang="en-US" dirty="0" smtClean="0"/>
          </a:p>
          <a:p>
            <a:endParaRPr lang="en-US" dirty="0" smtClean="0"/>
          </a:p>
          <a:p>
            <a:endParaRPr lang="en-US" dirty="0" smtClean="0"/>
          </a:p>
          <a:p>
            <a:r>
              <a:rPr lang="en-US" dirty="0" smtClean="0"/>
              <a:t>At national level in India, the 2030 Water Resources Group in 2009</a:t>
            </a:r>
            <a:r>
              <a:rPr lang="en-US" baseline="0" dirty="0" smtClean="0"/>
              <a:t> developed a so-called </a:t>
            </a:r>
            <a:r>
              <a:rPr lang="en-US" b="1" baseline="0" dirty="0" smtClean="0"/>
              <a:t>water availability cost curve </a:t>
            </a:r>
            <a:r>
              <a:rPr lang="en-US" baseline="0" dirty="0" smtClean="0"/>
              <a:t>to close the projected 50% gap in 2030 between water supply and demand. A fundamental part of the solution in India can be achieved through agricultural water productivity measures.</a:t>
            </a:r>
          </a:p>
          <a:p>
            <a:endParaRPr lang="en-US" baseline="0" dirty="0" smtClean="0"/>
          </a:p>
          <a:p>
            <a:r>
              <a:rPr lang="en-US" baseline="0" dirty="0" smtClean="0"/>
              <a:t>In 2011 the 2030 WRG drafted a </a:t>
            </a:r>
            <a:r>
              <a:rPr lang="en-US" b="1" baseline="0" dirty="0" smtClean="0"/>
              <a:t>working paper about river basin planning and water resources management </a:t>
            </a:r>
            <a:r>
              <a:rPr lang="en-US" baseline="0" dirty="0" smtClean="0"/>
              <a:t>as part of a research study for the 12</a:t>
            </a:r>
            <a:r>
              <a:rPr lang="en-US" baseline="30000" dirty="0" smtClean="0"/>
              <a:t>th</a:t>
            </a:r>
            <a:r>
              <a:rPr lang="en-US" baseline="0" dirty="0" smtClean="0"/>
              <a:t> Five Year Plan of the national Planning Commission.</a:t>
            </a:r>
          </a:p>
          <a:p>
            <a:endParaRPr lang="en-US" baseline="0" dirty="0" smtClean="0"/>
          </a:p>
          <a:p>
            <a:r>
              <a:rPr lang="en-US" dirty="0" smtClean="0"/>
              <a:t>The 2030 WRG will focus its national activities in the coming</a:t>
            </a:r>
            <a:r>
              <a:rPr lang="en-US" baseline="0" dirty="0" smtClean="0"/>
              <a:t> year on supporting the national Water Resources Ministry in the implementation of its Ganga Rejuvenation Program. Topics currently being addressed through a collective multi-stakeholder approach are:</a:t>
            </a:r>
          </a:p>
          <a:p>
            <a:pPr marL="628650" lvl="1" indent="-171450">
              <a:buFont typeface="Arial" panose="020B0604020202020204" pitchFamily="34" charset="0"/>
              <a:buChar char="•"/>
              <a:tabLst>
                <a:tab pos="341313" algn="l"/>
              </a:tabLst>
            </a:pPr>
            <a:r>
              <a:rPr lang="en-US" sz="1200" dirty="0" smtClean="0"/>
              <a:t>Demonstration of replicable </a:t>
            </a:r>
            <a:r>
              <a:rPr lang="en-US" sz="1200" b="1" dirty="0" smtClean="0"/>
              <a:t>PPP models for industrial reuse</a:t>
            </a:r>
            <a:r>
              <a:rPr lang="en-US" sz="1200" dirty="0" smtClean="0"/>
              <a:t> of municipal waste water</a:t>
            </a:r>
          </a:p>
          <a:p>
            <a:pPr marL="628650" lvl="1" indent="-171450">
              <a:buFont typeface="Arial" panose="020B0604020202020204" pitchFamily="34" charset="0"/>
              <a:buChar char="•"/>
              <a:tabLst>
                <a:tab pos="341313" algn="l"/>
              </a:tabLst>
            </a:pPr>
            <a:r>
              <a:rPr lang="en-US" sz="1200" b="1" kern="1200" dirty="0" smtClean="0">
                <a:solidFill>
                  <a:schemeClr val="tx1"/>
                </a:solidFill>
                <a:effectLst/>
                <a:latin typeface="+mn-lt"/>
                <a:ea typeface="MS PGothic" pitchFamily="34" charset="-128"/>
                <a:cs typeface="+mn-cs"/>
              </a:rPr>
              <a:t>Adoption of innovative</a:t>
            </a:r>
            <a:r>
              <a:rPr lang="en-US" sz="1200" b="1" kern="1200" baseline="0" dirty="0" smtClean="0">
                <a:solidFill>
                  <a:schemeClr val="tx1"/>
                </a:solidFill>
                <a:effectLst/>
                <a:latin typeface="+mn-lt"/>
                <a:ea typeface="MS PGothic" pitchFamily="34" charset="-128"/>
                <a:cs typeface="+mn-cs"/>
              </a:rPr>
              <a:t> technologies </a:t>
            </a:r>
            <a:r>
              <a:rPr lang="en-US" sz="1200" b="0" kern="1200" baseline="0" dirty="0" smtClean="0">
                <a:solidFill>
                  <a:schemeClr val="tx1"/>
                </a:solidFill>
                <a:effectLst/>
                <a:latin typeface="+mn-lt"/>
                <a:ea typeface="MS PGothic" pitchFamily="34" charset="-128"/>
                <a:cs typeface="+mn-cs"/>
              </a:rPr>
              <a:t>for </a:t>
            </a:r>
            <a:r>
              <a:rPr lang="en-US" sz="1200" b="0" kern="1200" dirty="0" smtClean="0">
                <a:solidFill>
                  <a:schemeClr val="tx1"/>
                </a:solidFill>
                <a:effectLst/>
                <a:latin typeface="+mn-lt"/>
                <a:ea typeface="MS PGothic" pitchFamily="34" charset="-128"/>
                <a:cs typeface="+mn-cs"/>
              </a:rPr>
              <a:t>more cost-effective municipal sewage treatment</a:t>
            </a:r>
            <a:r>
              <a:rPr lang="en-US" sz="1200" b="0" kern="1200" baseline="0" dirty="0" smtClean="0">
                <a:solidFill>
                  <a:schemeClr val="tx1"/>
                </a:solidFill>
                <a:effectLst/>
                <a:latin typeface="+mn-lt"/>
                <a:ea typeface="MS PGothic" pitchFamily="34" charset="-128"/>
                <a:cs typeface="+mn-cs"/>
              </a:rPr>
              <a:t> </a:t>
            </a:r>
            <a:r>
              <a:rPr lang="en-US" sz="1200" b="0" kern="1200" dirty="0" smtClean="0">
                <a:solidFill>
                  <a:schemeClr val="tx1"/>
                </a:solidFill>
                <a:effectLst/>
                <a:latin typeface="+mn-lt"/>
                <a:ea typeface="MS PGothic" pitchFamily="34" charset="-128"/>
                <a:cs typeface="+mn-cs"/>
              </a:rPr>
              <a:t>–</a:t>
            </a:r>
            <a:r>
              <a:rPr lang="en-US" sz="1200" b="0" kern="1200" baseline="0" dirty="0" smtClean="0">
                <a:solidFill>
                  <a:schemeClr val="tx1"/>
                </a:solidFill>
                <a:effectLst/>
                <a:latin typeface="+mn-lt"/>
                <a:ea typeface="MS PGothic" pitchFamily="34" charset="-128"/>
                <a:cs typeface="+mn-cs"/>
              </a:rPr>
              <a:t> incl. </a:t>
            </a:r>
            <a:r>
              <a:rPr lang="en-US" sz="1200" dirty="0" smtClean="0"/>
              <a:t>revenue generation</a:t>
            </a:r>
          </a:p>
          <a:p>
            <a:pPr marL="628650" lvl="1" indent="-171450">
              <a:buFont typeface="Arial" panose="020B0604020202020204" pitchFamily="34" charset="0"/>
              <a:buChar char="•"/>
            </a:pPr>
            <a:r>
              <a:rPr lang="en-US" sz="1200" b="1" dirty="0" err="1" smtClean="0">
                <a:solidFill>
                  <a:schemeClr val="tx1"/>
                </a:solidFill>
              </a:rPr>
              <a:t>Agri</a:t>
            </a:r>
            <a:r>
              <a:rPr lang="en-US" sz="1200" b="1" dirty="0" smtClean="0">
                <a:solidFill>
                  <a:schemeClr val="tx1"/>
                </a:solidFill>
              </a:rPr>
              <a:t>-water </a:t>
            </a:r>
            <a:r>
              <a:rPr lang="en-US" sz="1200" b="1" dirty="0" smtClean="0"/>
              <a:t>efficiency and non-point source pollution </a:t>
            </a:r>
            <a:r>
              <a:rPr lang="en-US" sz="1200" b="0" dirty="0" smtClean="0"/>
              <a:t>– incl. business case for sugar farmers in UP to adopt MIS</a:t>
            </a: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31</a:t>
            </a:fld>
            <a:endParaRPr lang="en-US" altLang="en-US"/>
          </a:p>
        </p:txBody>
      </p:sp>
    </p:spTree>
    <p:extLst>
      <p:ext uri="{BB962C8B-B14F-4D97-AF65-F5344CB8AC3E}">
        <p14:creationId xmlns:p14="http://schemas.microsoft.com/office/powerpoint/2010/main" val="294974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Karnataka</a:t>
            </a:r>
            <a:r>
              <a:rPr lang="en-US" baseline="0" dirty="0" smtClean="0"/>
              <a:t> was the first State where the 2030 WRG engaged in 2011. After an extensive analysis phase, the partnership with the Government of Karnataka is now moving into the convening stage under chairmanship of the Chief Secretary of Karnataka. At this moment two work streams are operational:</a:t>
            </a:r>
          </a:p>
          <a:p>
            <a:endParaRPr lang="en-US" baseline="0" dirty="0" smtClean="0"/>
          </a:p>
          <a:p>
            <a:pPr marL="628650" lvl="1" indent="-171450">
              <a:buFont typeface="Arial" panose="020B0604020202020204" pitchFamily="34" charset="0"/>
              <a:buChar char="•"/>
            </a:pPr>
            <a:r>
              <a:rPr lang="en-US" b="1" baseline="0" dirty="0" smtClean="0"/>
              <a:t>Agricultural water use efficiency </a:t>
            </a:r>
            <a:r>
              <a:rPr lang="en-US" baseline="0" dirty="0" smtClean="0"/>
              <a:t>to achieve 100% adoption of MIS in the sugar cane sector with private sector participation from financial institutions and corporates.</a:t>
            </a:r>
          </a:p>
          <a:p>
            <a:pPr marL="628650" lvl="1" indent="-171450">
              <a:buFont typeface="Arial" panose="020B0604020202020204" pitchFamily="34" charset="0"/>
              <a:buChar char="•"/>
            </a:pPr>
            <a:r>
              <a:rPr lang="en-US" b="1" baseline="0" dirty="0" smtClean="0"/>
              <a:t>Waste water reuse in urban and industrial sectors</a:t>
            </a:r>
            <a:r>
              <a:rPr lang="en-US" baseline="0" dirty="0" smtClean="0"/>
              <a:t>.</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The second State level engagement was initiated in January 2014. The 2030 WRG entered into an </a:t>
            </a:r>
            <a:r>
              <a:rPr lang="en-US" baseline="0" dirty="0" err="1" smtClean="0"/>
              <a:t>agri</a:t>
            </a:r>
            <a:r>
              <a:rPr lang="en-US" baseline="0" dirty="0" smtClean="0"/>
              <a:t>-water efficiency partnership with the Government of Maharashtra. The initial focus was on rain-fed agriculture. A pre-</a:t>
            </a:r>
            <a:r>
              <a:rPr lang="en-US" baseline="0" dirty="0" err="1" smtClean="0"/>
              <a:t>liminary</a:t>
            </a:r>
            <a:r>
              <a:rPr lang="en-US" baseline="0" dirty="0" smtClean="0"/>
              <a:t> analysis study has recently been completed under guidance of a multi-stakeholder Sounding Board. Presently three work streams are being established along the following topics:</a:t>
            </a:r>
          </a:p>
          <a:p>
            <a:pPr marL="0" lvl="0" indent="0">
              <a:buFont typeface="Arial" panose="020B0604020202020204" pitchFamily="34" charset="0"/>
              <a:buNone/>
            </a:pPr>
            <a:endParaRPr lang="en-US" baseline="0" dirty="0" smtClean="0"/>
          </a:p>
          <a:p>
            <a:pPr marL="736600" lvl="1" indent="-273050">
              <a:buFont typeface="Arial" panose="020B0604020202020204" pitchFamily="34" charset="0"/>
              <a:buChar char="•"/>
            </a:pPr>
            <a:r>
              <a:rPr lang="en-US" sz="1200" b="1" dirty="0" smtClean="0">
                <a:solidFill>
                  <a:srgbClr val="014C6D"/>
                </a:solidFill>
              </a:rPr>
              <a:t>Watershed++ model</a:t>
            </a:r>
            <a:r>
              <a:rPr lang="en-US" sz="1200" dirty="0" smtClean="0"/>
              <a:t>: Public-Private-Community Partnerships  for watershed development, </a:t>
            </a:r>
            <a:r>
              <a:rPr lang="en-US" sz="1200" dirty="0" err="1" smtClean="0"/>
              <a:t>agri</a:t>
            </a:r>
            <a:r>
              <a:rPr lang="en-US" sz="1200" dirty="0" smtClean="0"/>
              <a:t>-water efficiency, productivity increase and market linkages</a:t>
            </a:r>
          </a:p>
          <a:p>
            <a:pPr marL="736600" lvl="1" indent="-273050">
              <a:buFont typeface="Arial" panose="020B0604020202020204" pitchFamily="34" charset="0"/>
              <a:buChar char="•"/>
            </a:pPr>
            <a:r>
              <a:rPr lang="en-US" sz="1200" b="1" dirty="0" smtClean="0">
                <a:solidFill>
                  <a:srgbClr val="014C6D"/>
                </a:solidFill>
              </a:rPr>
              <a:t>Viable technologies &amp; smart financing: </a:t>
            </a:r>
            <a:r>
              <a:rPr lang="en-US" sz="1200" dirty="0" smtClean="0"/>
              <a:t>aiming at large scale adoption of </a:t>
            </a:r>
            <a:r>
              <a:rPr lang="en-US" sz="1200" dirty="0" err="1" smtClean="0"/>
              <a:t>agri</a:t>
            </a:r>
            <a:r>
              <a:rPr lang="en-US" sz="1200" dirty="0" smtClean="0"/>
              <a:t>-water saving technologies </a:t>
            </a:r>
          </a:p>
          <a:p>
            <a:pPr marL="736600" lvl="1" indent="-273050">
              <a:buFont typeface="Arial" panose="020B0604020202020204" pitchFamily="34" charset="0"/>
              <a:buChar char="•"/>
            </a:pPr>
            <a:r>
              <a:rPr lang="en-US" sz="1200" b="1" dirty="0" smtClean="0">
                <a:solidFill>
                  <a:srgbClr val="014C6D"/>
                </a:solidFill>
              </a:rPr>
              <a:t>Integrated approach for Aurangabad: </a:t>
            </a:r>
            <a:r>
              <a:rPr lang="en-US" sz="1200" dirty="0" smtClean="0"/>
              <a:t>collective action for regional water security</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The 2030 WRG is currently exploring </a:t>
            </a:r>
            <a:r>
              <a:rPr lang="en-US" baseline="0" dirty="0" smtClean="0"/>
              <a:t>with the Government of Maharashtra </a:t>
            </a:r>
            <a:r>
              <a:rPr lang="en-US" dirty="0" smtClean="0"/>
              <a:t>how to extend </a:t>
            </a:r>
            <a:r>
              <a:rPr lang="en-US" baseline="0" dirty="0" smtClean="0"/>
              <a:t>th</a:t>
            </a:r>
            <a:r>
              <a:rPr lang="en-US" dirty="0" smtClean="0"/>
              <a:t>e scope</a:t>
            </a:r>
            <a:r>
              <a:rPr lang="en-US" baseline="0" dirty="0" smtClean="0"/>
              <a:t> of the partnership beyond </a:t>
            </a:r>
            <a:r>
              <a:rPr lang="en-US" baseline="0" dirty="0" err="1" smtClean="0"/>
              <a:t>rainfed</a:t>
            </a:r>
            <a:r>
              <a:rPr lang="en-US" baseline="0" dirty="0" smtClean="0"/>
              <a:t> agriculture to ensure a more integrated drought management approach across the State.</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32</a:t>
            </a:fld>
            <a:endParaRPr lang="en-US" altLang="en-US"/>
          </a:p>
        </p:txBody>
      </p:sp>
    </p:spTree>
    <p:extLst>
      <p:ext uri="{BB962C8B-B14F-4D97-AF65-F5344CB8AC3E}">
        <p14:creationId xmlns:p14="http://schemas.microsoft.com/office/powerpoint/2010/main" val="311093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smtClean="0"/>
              <a:t>TITLE OF YOUR PRESENTATION</a:t>
            </a:r>
            <a:endParaRPr lang="en-US" dirty="0"/>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Name of Presenter, Title</a:t>
            </a:r>
            <a:br>
              <a:rPr lang="en-US" dirty="0" smtClean="0"/>
            </a:br>
            <a:r>
              <a:rPr lang="en-US" dirty="0" smtClean="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smtClean="0">
                  <a:solidFill>
                    <a:schemeClr val="tx1"/>
                  </a:solidFill>
                  <a:latin typeface="+mn-lt"/>
                </a:rPr>
                <a:t>www.worldbank.org/water  |  www.blogs.worldbank.org/water   |        </a:t>
              </a:r>
              <a:r>
                <a:rPr lang="en-US" altLang="en-US" sz="1400" b="0" dirty="0">
                  <a:solidFill>
                    <a:schemeClr val="tx1"/>
                  </a:solidFill>
                  <a:latin typeface="+mn-lt"/>
                </a:rPr>
                <a:t>@</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6611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357188" y="301625"/>
            <a:ext cx="8461375" cy="492125"/>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67091C-D2E8-4B35-9C05-5008AC765F06}" type="slidenum">
              <a:rPr lang="en-US" smtClean="0"/>
              <a:pPr>
                <a:defRPr/>
              </a:pPr>
              <a:t>‹#›</a:t>
            </a:fld>
            <a:endParaRPr lang="en-US" dirty="0"/>
          </a:p>
        </p:txBody>
      </p:sp>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125"/>
                    </a14:imgEffect>
                    <a14:imgEffect>
                      <a14:saturation sat="316000"/>
                    </a14:imgEffect>
                  </a14:imgLayer>
                </a14:imgProps>
              </a:ex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blipFill>
            <a:blip r:embed="rId4"/>
            <a:tile tx="0" ty="0" sx="100000" sy="100000" flip="none" algn="tl"/>
          </a:blipFill>
          <a:ln>
            <a:noFill/>
          </a:ln>
          <a:effectLst/>
          <a:extLst/>
        </p:spPr>
      </p:pic>
      <p:sp>
        <p:nvSpPr>
          <p:cNvPr id="6" name="Text Placeholder 331"/>
          <p:cNvSpPr>
            <a:spLocks noGrp="1"/>
          </p:cNvSpPr>
          <p:nvPr>
            <p:ph type="body" sz="quarter" idx="13" hasCustomPrompt="1"/>
          </p:nvPr>
        </p:nvSpPr>
        <p:spPr>
          <a:xfrm>
            <a:off x="1525172" y="2437317"/>
            <a:ext cx="6959257" cy="875885"/>
          </a:xfrm>
          <a:prstGeom prst="rect">
            <a:avLst/>
          </a:prstGeom>
        </p:spPr>
        <p:txBody>
          <a:bodyPr lIns="0" tIns="0" rIns="0" bIns="0">
            <a:normAutofit/>
          </a:bodyPr>
          <a:lstStyle>
            <a:lvl1pPr>
              <a:lnSpc>
                <a:spcPct val="100000"/>
              </a:lnSpc>
              <a:spcBef>
                <a:spcPts val="0"/>
              </a:spcBef>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sp>
        <p:nvSpPr>
          <p:cNvPr id="7" name="Text Placeholder 331"/>
          <p:cNvSpPr>
            <a:spLocks noGrp="1"/>
          </p:cNvSpPr>
          <p:nvPr>
            <p:ph type="body" sz="quarter" idx="14" hasCustomPrompt="1"/>
          </p:nvPr>
        </p:nvSpPr>
        <p:spPr>
          <a:xfrm>
            <a:off x="1518897" y="1561432"/>
            <a:ext cx="6959257" cy="875885"/>
          </a:xfrm>
          <a:prstGeom prst="rect">
            <a:avLst/>
          </a:prstGeom>
        </p:spPr>
        <p:txBody>
          <a:bodyPr lIns="0" tIns="0" rIns="0" bIns="0">
            <a:normAutofit/>
          </a:bodyPr>
          <a:lstStyle>
            <a:lvl1pPr>
              <a:lnSpc>
                <a:spcPct val="100000"/>
              </a:lnSpc>
              <a:spcBef>
                <a:spcPts val="0"/>
              </a:spcBef>
              <a:defRPr sz="3600" b="1"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r>
              <a:rPr lang="en-US" kern="0" dirty="0" smtClean="0"/>
              <a:t>ADD NEW SECTION TITLE</a:t>
            </a:r>
            <a:endParaRPr lang="en-US" kern="0" dirty="0"/>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536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450437"/>
          </a:xfrm>
          <a:prstGeom prst="rect">
            <a:avLst/>
          </a:prstGeom>
        </p:spPr>
        <p:txBody>
          <a:bodyPr lIns="0" tIns="0" rIns="0" bIns="0" anchor="b">
            <a:normAutofit/>
          </a:bodyPr>
          <a:lstStyle>
            <a:lvl1pPr>
              <a:defRPr sz="3600" b="1" cap="none" baseline="0">
                <a:solidFill>
                  <a:schemeClr val="bg2"/>
                </a:solidFill>
              </a:defRPr>
            </a:lvl1pPr>
          </a:lstStyle>
          <a:p>
            <a:r>
              <a:rPr lang="en-US" dirty="0" smtClean="0"/>
              <a:t>ADD NEW SECTION TITLE</a:t>
            </a:r>
            <a:endParaRPr lang="en-US" dirty="0"/>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3602" y="6199058"/>
            <a:ext cx="23008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746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61"/>
          <p:cNvSpPr>
            <a:spLocks noChangeArrowheads="1"/>
          </p:cNvSpPr>
          <p:nvPr/>
        </p:nvSpPr>
        <p:spPr bwMode="auto">
          <a:xfrm>
            <a:off x="0" y="2828925"/>
            <a:ext cx="9144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353523"/>
          </a:xfrm>
          <a:prstGeom prst="rect">
            <a:avLst/>
          </a:prstGeom>
        </p:spPr>
        <p:txBody>
          <a:bodyPr lIns="0" tIns="0" rIns="0" bIns="0" anchor="b">
            <a:normAutofit/>
          </a:bodyPr>
          <a:lstStyle>
            <a:lvl1pPr>
              <a:defRPr sz="3800" b="1" cap="none" baseline="0">
                <a:solidFill>
                  <a:schemeClr val="bg1"/>
                </a:solidFill>
              </a:defRPr>
            </a:lvl1pPr>
          </a:lstStyle>
          <a:p>
            <a:r>
              <a:rPr lang="en-US" kern="0" dirty="0" smtClean="0"/>
              <a:t>ADD NEW SECTION TITLE</a:t>
            </a:r>
            <a:endParaRPr lang="en-US" kern="0" dirty="0"/>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pic>
        <p:nvPicPr>
          <p:cNvPr id="6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025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8" name="Text Placeholder 331"/>
          <p:cNvSpPr>
            <a:spLocks noGrp="1"/>
          </p:cNvSpPr>
          <p:nvPr>
            <p:ph type="body" sz="quarter" idx="13" hasCustomPrompt="1"/>
          </p:nvPr>
        </p:nvSpPr>
        <p:spPr>
          <a:xfrm>
            <a:off x="431800" y="4681311"/>
            <a:ext cx="8285018" cy="1550156"/>
          </a:xfrm>
          <a:prstGeom prst="rect">
            <a:avLst/>
          </a:prstGeom>
        </p:spPr>
        <p:txBody>
          <a:bodyPr lIns="0" tIns="0" rIns="0" bIns="0"/>
          <a:lstStyle>
            <a:lvl1pPr>
              <a:lnSpc>
                <a:spcPct val="100000"/>
              </a:lnSpc>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Add New Section Title</a:t>
            </a:r>
          </a:p>
        </p:txBody>
      </p:sp>
      <p:sp>
        <p:nvSpPr>
          <p:cNvPr id="3" name="Picture Placeholder 2"/>
          <p:cNvSpPr>
            <a:spLocks noGrp="1"/>
          </p:cNvSpPr>
          <p:nvPr>
            <p:ph type="pic" sz="quarter" idx="14"/>
          </p:nvPr>
        </p:nvSpPr>
        <p:spPr>
          <a:xfrm>
            <a:off x="0" y="0"/>
            <a:ext cx="9144000" cy="4479925"/>
          </a:xfrm>
          <a:prstGeom prst="rect">
            <a:avLst/>
          </a:prstGeom>
        </p:spPr>
        <p:txBody>
          <a:bodyPr/>
          <a:lstStyle>
            <a:lvl1pPr>
              <a:defRPr baseline="0"/>
            </a:lvl1pPr>
          </a:lstStyle>
          <a:p>
            <a:pPr lvl="0"/>
            <a:r>
              <a:rPr lang="en-US" noProof="0" smtClean="0"/>
              <a:t>Drag picture to placeholder or click icon to add</a:t>
            </a:r>
            <a:endParaRPr lang="en-US"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85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71" name="Title 329"/>
          <p:cNvSpPr>
            <a:spLocks noGrp="1"/>
          </p:cNvSpPr>
          <p:nvPr>
            <p:ph type="title" hasCustomPrompt="1"/>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smtClean="0"/>
              <a:t>WRITE “THANK YOU”, “GRACIAS” OR “MERCI” HERE</a:t>
            </a:r>
            <a:endParaRPr lang="en-US" dirty="0"/>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5"/>
          <p:cNvGrpSpPr>
            <a:grpSpLocks/>
          </p:cNvGrpSpPr>
          <p:nvPr userDrawn="1"/>
        </p:nvGrpSpPr>
        <p:grpSpPr bwMode="auto">
          <a:xfrm>
            <a:off x="371789" y="6269053"/>
            <a:ext cx="8224315" cy="261049"/>
            <a:chOff x="202219" y="1895846"/>
            <a:chExt cx="8223381" cy="261239"/>
          </a:xfrm>
        </p:grpSpPr>
        <p:sp>
          <p:nvSpPr>
            <p:cNvPr id="69"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smtClean="0">
                  <a:solidFill>
                    <a:schemeClr val="tx1"/>
                  </a:solidFill>
                  <a:latin typeface="+mn-lt"/>
                </a:rPr>
                <a:t>www.worldbank.org/water  |  www.blogs.worldbank.org/water   |        </a:t>
              </a:r>
              <a:r>
                <a:rPr lang="en-US" altLang="en-US" sz="1400" b="0" dirty="0">
                  <a:solidFill>
                    <a:schemeClr val="tx1"/>
                  </a:solidFill>
                  <a:latin typeface="+mn-lt"/>
                </a:rPr>
                <a:t>@</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72"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093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Here (Arial 30, Bold)</a:t>
            </a:r>
            <a:endParaRPr lang="en-US" dirty="0"/>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a:t>
            </a:r>
          </a:p>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236889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 (Arial 30, Bold)</a:t>
            </a:r>
            <a:endParaRPr lang="en-US" dirty="0"/>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smtClean="0"/>
              <a:t>Picture, Graph, etc.</a:t>
            </a:r>
            <a:endParaRPr lang="en-US" dirty="0"/>
          </a:p>
        </p:txBody>
      </p:sp>
    </p:spTree>
    <p:extLst>
      <p:ext uri="{BB962C8B-B14F-4D97-AF65-F5344CB8AC3E}">
        <p14:creationId xmlns:p14="http://schemas.microsoft.com/office/powerpoint/2010/main" val="2614170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51222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3"/>
          <p:cNvSpPr>
            <a:spLocks noGrp="1"/>
          </p:cNvSpPr>
          <p:nvPr>
            <p:ph type="sldNum" sz="quarter" idx="10"/>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809195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246E0E-FDC5-467E-B917-DD6AC89DB912}" type="datetimeFigureOut">
              <a:rPr lang="en-US" smtClean="0"/>
              <a:t>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B2F9FF-AB21-4085-8184-55D6390DCE11}" type="slidenum">
              <a:rPr lang="en-US" smtClean="0"/>
              <a:t>‹#›</a:t>
            </a:fld>
            <a:endParaRPr lang="en-US"/>
          </a:p>
        </p:txBody>
      </p:sp>
    </p:spTree>
    <p:extLst>
      <p:ext uri="{BB962C8B-B14F-4D97-AF65-F5344CB8AC3E}">
        <p14:creationId xmlns:p14="http://schemas.microsoft.com/office/powerpoint/2010/main" val="67589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246E0E-FDC5-467E-B917-DD6AC89DB912}" type="datetimeFigureOut">
              <a:rPr lang="en-US" smtClean="0"/>
              <a:t>2/1/2015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BB2F9FF-AB21-4085-8184-55D6390DCE11}" type="slidenum">
              <a:rPr lang="en-US" smtClean="0"/>
              <a:t>‹#›</a:t>
            </a:fld>
            <a:endParaRPr lang="en-US"/>
          </a:p>
        </p:txBody>
      </p:sp>
    </p:spTree>
    <p:extLst>
      <p:ext uri="{BB962C8B-B14F-4D97-AF65-F5344CB8AC3E}">
        <p14:creationId xmlns:p14="http://schemas.microsoft.com/office/powerpoint/2010/main" val="243880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280A0C-FC90-485E-8388-15CD13A8915D}" type="datetimeFigureOut">
              <a:rPr lang="en-US" smtClean="0">
                <a:solidFill>
                  <a:prstClr val="black">
                    <a:tint val="75000"/>
                  </a:prstClr>
                </a:solidFill>
              </a:rPr>
              <a:pPr/>
              <a:t>2/1/2015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7640E6-BBAF-4981-A755-A97BF366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17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0546FA-2AC0-4FE7-ACF4-303E48528C42}" type="datetimeFigureOut">
              <a:rPr lang="en-US" smtClean="0"/>
              <a:t>2/1/2015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DCA5077-BD3D-42B5-BCBC-5EA18B324F25}" type="slidenum">
              <a:rPr lang="en-US" smtClean="0"/>
              <a:t>‹#›</a:t>
            </a:fld>
            <a:endParaRPr lang="en-US"/>
          </a:p>
        </p:txBody>
      </p:sp>
    </p:spTree>
    <p:extLst>
      <p:ext uri="{BB962C8B-B14F-4D97-AF65-F5344CB8AC3E}">
        <p14:creationId xmlns:p14="http://schemas.microsoft.com/office/powerpoint/2010/main" val="24941972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301625"/>
            <a:ext cx="8461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smtClean="0"/>
              <a:t>Cover slide</a:t>
            </a:r>
          </a:p>
        </p:txBody>
      </p:sp>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0100"/>
          </a:xfrm>
          <a:prstGeom prst="rect">
            <a:avLst/>
          </a:prstGeom>
        </p:spPr>
        <p:txBody>
          <a:bodyPr vert="horz" lIns="91440" tIns="45720" rIns="91440" bIns="45720" rtlCol="0" anchor="ctr">
            <a:normAutofit/>
          </a:bodyPr>
          <a:lstStyle/>
          <a:p>
            <a:r>
              <a:rPr lang="en-US" dirty="0" smtClean="0"/>
              <a:t>Title Here (Arial 30, Bold)</a:t>
            </a:r>
            <a:endParaRPr lang="en-US" dirty="0"/>
          </a:p>
        </p:txBody>
      </p:sp>
      <p:sp>
        <p:nvSpPr>
          <p:cNvPr id="3" name="Text Placeholder 2"/>
          <p:cNvSpPr>
            <a:spLocks noGrp="1"/>
          </p:cNvSpPr>
          <p:nvPr>
            <p:ph type="body" idx="1"/>
          </p:nvPr>
        </p:nvSpPr>
        <p:spPr>
          <a:xfrm>
            <a:off x="457200" y="1408386"/>
            <a:ext cx="82296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 (Arial 26)</a:t>
            </a:r>
          </a:p>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983303" y="6296381"/>
            <a:ext cx="184069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0" y="1142512"/>
            <a:ext cx="9144000" cy="9144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15"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189016535"/>
      </p:ext>
    </p:extLst>
  </p:cSld>
  <p:clrMap bg1="lt1" tx1="dk1" bg2="lt2" tx2="dk2" accent1="accent1" accent2="accent2" accent3="accent3" accent4="accent4" accent5="accent5" accent6="accent6" hlink="hlink" folHlink="folHlink"/>
  <p:sldLayoutIdLst>
    <p:sldLayoutId id="2147485420" r:id="rId1"/>
    <p:sldLayoutId id="2147485418" r:id="rId2"/>
    <p:sldLayoutId id="2147485406" r:id="rId3"/>
    <p:sldLayoutId id="2147485407" r:id="rId4"/>
    <p:sldLayoutId id="2147485425" r:id="rId5"/>
    <p:sldLayoutId id="2147485426" r:id="rId6"/>
    <p:sldLayoutId id="2147485427" r:id="rId7"/>
    <p:sldLayoutId id="2147485428" r:id="rId8"/>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2968806202"/>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1214840669"/>
      </p:ext>
    </p:extLst>
  </p:cSld>
  <p:clrMap bg1="lt1" tx1="dk1" bg2="lt2" tx2="dk2" accent1="accent1" accent2="accent2" accent3="accent3" accent4="accent4" accent5="accent5" accent6="accent6" hlink="hlink" folHlink="folHlink"/>
  <p:sldLayoutIdLst>
    <p:sldLayoutId id="2147485395"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311122"/>
            <a:ext cx="4380411" cy="1802192"/>
          </a:xfrm>
        </p:spPr>
        <p:txBody>
          <a:bodyPr/>
          <a:lstStyle/>
          <a:p>
            <a:r>
              <a:rPr lang="en-US" dirty="0" smtClean="0"/>
              <a:t>World Bank Group</a:t>
            </a:r>
            <a:br>
              <a:rPr lang="en-US" dirty="0" smtClean="0"/>
            </a:br>
            <a:r>
              <a:rPr lang="en-US" dirty="0" smtClean="0"/>
              <a:t>Support for IWRM in India</a:t>
            </a:r>
            <a:endParaRPr lang="en-US" dirty="0"/>
          </a:p>
        </p:txBody>
      </p:sp>
      <p:sp>
        <p:nvSpPr>
          <p:cNvPr id="4" name="Text Placeholder 3"/>
          <p:cNvSpPr>
            <a:spLocks noGrp="1"/>
          </p:cNvSpPr>
          <p:nvPr>
            <p:ph type="body" sz="quarter" idx="15"/>
          </p:nvPr>
        </p:nvSpPr>
        <p:spPr>
          <a:xfrm>
            <a:off x="1275797" y="3480390"/>
            <a:ext cx="5606270" cy="593759"/>
          </a:xfrm>
        </p:spPr>
        <p:txBody>
          <a:bodyPr/>
          <a:lstStyle/>
          <a:p>
            <a:r>
              <a:rPr lang="en-US" dirty="0" smtClean="0"/>
              <a:t>William Young</a:t>
            </a:r>
          </a:p>
          <a:p>
            <a:r>
              <a:rPr lang="en-US" dirty="0" smtClean="0"/>
              <a:t>Lead Water Resources Management Specialist</a:t>
            </a:r>
          </a:p>
          <a:p>
            <a:r>
              <a:rPr lang="en-US" dirty="0" smtClean="0"/>
              <a:t>New </a:t>
            </a:r>
            <a:r>
              <a:rPr lang="en-US" dirty="0"/>
              <a:t>D</a:t>
            </a:r>
            <a:r>
              <a:rPr lang="en-US" dirty="0" smtClean="0"/>
              <a:t>elhi</a:t>
            </a:r>
            <a:endParaRPr lang="en-US" dirty="0"/>
          </a:p>
        </p:txBody>
      </p:sp>
      <p:pic>
        <p:nvPicPr>
          <p:cNvPr id="5" name="Picture 4" descr="pandoh spillway.jpg"/>
          <p:cNvPicPr>
            <a:picLocks noChangeAspect="1"/>
          </p:cNvPicPr>
          <p:nvPr/>
        </p:nvPicPr>
        <p:blipFill>
          <a:blip r:embed="rId2"/>
          <a:stretch>
            <a:fillRect/>
          </a:stretch>
        </p:blipFill>
        <p:spPr>
          <a:xfrm>
            <a:off x="6174180" y="611467"/>
            <a:ext cx="2778237" cy="1643790"/>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55" t="6315" r="12666" b="8025"/>
          <a:stretch/>
        </p:blipFill>
        <p:spPr bwMode="auto">
          <a:xfrm>
            <a:off x="6187659" y="4571999"/>
            <a:ext cx="2764758" cy="148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UploadImages\4012.jpg"/>
          <p:cNvPicPr>
            <a:picLocks noChangeAspect="1" noChangeArrowheads="1"/>
          </p:cNvPicPr>
          <p:nvPr/>
        </p:nvPicPr>
        <p:blipFill rotWithShape="1">
          <a:blip r:embed="rId4">
            <a:extLst>
              <a:ext uri="{28A0092B-C50C-407E-A947-70E740481C1C}">
                <a14:useLocalDpi xmlns:a14="http://schemas.microsoft.com/office/drawing/2010/main" val="0"/>
              </a:ext>
            </a:extLst>
          </a:blip>
          <a:srcRect b="21449"/>
          <a:stretch/>
        </p:blipFill>
        <p:spPr bwMode="auto">
          <a:xfrm>
            <a:off x="6188383" y="2516360"/>
            <a:ext cx="2764033" cy="152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3739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Demand Projections (from IWMI)</a:t>
            </a:r>
            <a:endParaRPr lang="en-US" dirty="0"/>
          </a:p>
        </p:txBody>
      </p:sp>
      <p:sp>
        <p:nvSpPr>
          <p:cNvPr id="4" name="Slide Number Placeholder 3"/>
          <p:cNvSpPr>
            <a:spLocks noGrp="1"/>
          </p:cNvSpPr>
          <p:nvPr>
            <p:ph type="sldNum" sz="quarter" idx="12"/>
          </p:nvPr>
        </p:nvSpPr>
        <p:spPr/>
        <p:txBody>
          <a:bodyPr/>
          <a:lstStyle/>
          <a:p>
            <a:fld id="{E87640E6-BBAF-4981-A755-A97BF3667026}" type="slidenum">
              <a:rPr lang="en-US" smtClean="0"/>
              <a:pPr/>
              <a:t>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59141"/>
            <a:ext cx="8610600" cy="289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9"/>
          <p:cNvSpPr txBox="1">
            <a:spLocks/>
          </p:cNvSpPr>
          <p:nvPr/>
        </p:nvSpPr>
        <p:spPr>
          <a:xfrm>
            <a:off x="457201" y="4582885"/>
            <a:ext cx="8229600" cy="1827439"/>
          </a:xfrm>
          <a:prstGeom prst="rect">
            <a:avLst/>
          </a:prstGeom>
        </p:spPr>
        <p:txBody>
          <a:bodyPr vert="horz" lIns="91440" tIns="45720" rIns="91440" bIns="45720" rtlCol="0">
            <a:noAutofit/>
          </a:bodyPr>
          <a:lstStyle>
            <a:lvl1pPr marL="457200" marR="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sz="1800">
                <a:latin typeface="Arial" panose="020B0604020202020204" pitchFamily="34" charset="0"/>
                <a:ea typeface="+mn-ea"/>
                <a:cs typeface="Arial" panose="020B0604020202020204" pitchFamily="34" charset="0"/>
              </a:defRPr>
            </a:lvl1pPr>
            <a:lvl2pPr marL="742950" lvl="1" indent="-285750" defTabSz="914400" eaLnBrk="1" latinLnBrk="0" hangingPunct="1">
              <a:spcBef>
                <a:spcPct val="20000"/>
              </a:spcBef>
              <a:buFont typeface="Arial" panose="020B0604020202020204" pitchFamily="34" charset="0"/>
              <a:buChar char="–"/>
              <a:defRPr sz="1800">
                <a:solidFill>
                  <a:schemeClr val="bg2"/>
                </a:solidFill>
                <a:latin typeface="Arial" panose="020B0604020202020204" pitchFamily="34" charset="0"/>
                <a:ea typeface="+mn-ea"/>
                <a:cs typeface="Arial" panose="020B0604020202020204" pitchFamily="34" charset="0"/>
              </a:defRPr>
            </a:lvl2pPr>
            <a:lvl3pPr marL="11430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3pPr>
            <a:lvl4pPr marL="16002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4pPr>
            <a:lvl5pPr marL="20574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r>
              <a:rPr lang="en-US" b="0" dirty="0"/>
              <a:t>Total increase by 2050: 220 BCM, 32%</a:t>
            </a:r>
          </a:p>
          <a:p>
            <a:r>
              <a:rPr lang="en-US" b="0" dirty="0"/>
              <a:t>Contributions to increase</a:t>
            </a:r>
          </a:p>
          <a:p>
            <a:pPr lvl="1"/>
            <a:r>
              <a:rPr lang="en-US" sz="1600" b="0" dirty="0"/>
              <a:t>Irrigation 32 BCM, 15%</a:t>
            </a:r>
          </a:p>
          <a:p>
            <a:pPr lvl="1"/>
            <a:r>
              <a:rPr lang="en-US" sz="1600" b="0" dirty="0"/>
              <a:t>Domestic 65 BCM, 30%</a:t>
            </a:r>
          </a:p>
          <a:p>
            <a:pPr lvl="1"/>
            <a:r>
              <a:rPr lang="en-US" sz="1600" b="0" dirty="0"/>
              <a:t>Industrial 119 BCM, 55%</a:t>
            </a:r>
          </a:p>
          <a:p>
            <a:endParaRPr lang="en-US" b="0" dirty="0"/>
          </a:p>
        </p:txBody>
      </p:sp>
    </p:spTree>
    <p:extLst>
      <p:ext uri="{BB962C8B-B14F-4D97-AF65-F5344CB8AC3E}">
        <p14:creationId xmlns:p14="http://schemas.microsoft.com/office/powerpoint/2010/main" val="343814367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F971E6-D8D4-4C59-A1A0-5FE329A63D94}" type="slidenum">
              <a:rPr lang="en-US" smtClean="0"/>
              <a:pPr/>
              <a:t>10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21"/>
            <a:ext cx="9144000" cy="595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99435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Decoupling growth from increased water use</a:t>
            </a:r>
            <a:endParaRPr lang="en-US" dirty="0"/>
          </a:p>
        </p:txBody>
      </p:sp>
      <p:sp>
        <p:nvSpPr>
          <p:cNvPr id="2" name="Slide Number Placeholder 1"/>
          <p:cNvSpPr>
            <a:spLocks noGrp="1"/>
          </p:cNvSpPr>
          <p:nvPr>
            <p:ph type="sldNum" sz="quarter" idx="12"/>
          </p:nvPr>
        </p:nvSpPr>
        <p:spPr/>
        <p:txBody>
          <a:bodyPr/>
          <a:lstStyle/>
          <a:p>
            <a:fld id="{0DCA5077-BD3D-42B5-BCBC-5EA18B324F25}" type="slidenum">
              <a:rPr lang="en-US" smtClean="0"/>
              <a:t>11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1505495"/>
            <a:ext cx="6629400" cy="457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297016"/>
            <a:ext cx="1483098" cy="338554"/>
          </a:xfrm>
          <a:prstGeom prst="rect">
            <a:avLst/>
          </a:prstGeom>
          <a:noFill/>
        </p:spPr>
        <p:txBody>
          <a:bodyPr wrap="none" rtlCol="0">
            <a:spAutoFit/>
          </a:bodyPr>
          <a:lstStyle/>
          <a:p>
            <a:r>
              <a:rPr lang="en-US" dirty="0" err="1" smtClean="0"/>
              <a:t>Gilmont</a:t>
            </a:r>
            <a:r>
              <a:rPr lang="en-US" dirty="0" smtClean="0"/>
              <a:t> 2014</a:t>
            </a:r>
            <a:endParaRPr lang="en-US" dirty="0"/>
          </a:p>
        </p:txBody>
      </p:sp>
    </p:spTree>
    <p:extLst>
      <p:ext uri="{BB962C8B-B14F-4D97-AF65-F5344CB8AC3E}">
        <p14:creationId xmlns:p14="http://schemas.microsoft.com/office/powerpoint/2010/main" val="85557307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IWRM Challenges in India</a:t>
            </a:r>
            <a:endParaRPr lang="en-US" dirty="0"/>
          </a:p>
        </p:txBody>
      </p:sp>
      <p:sp>
        <p:nvSpPr>
          <p:cNvPr id="3" name="Content Placeholder 2"/>
          <p:cNvSpPr>
            <a:spLocks noGrp="1"/>
          </p:cNvSpPr>
          <p:nvPr>
            <p:ph idx="1"/>
          </p:nvPr>
        </p:nvSpPr>
        <p:spPr>
          <a:xfrm>
            <a:off x="457199" y="1408386"/>
            <a:ext cx="8425543" cy="5079500"/>
          </a:xfrm>
        </p:spPr>
        <p:txBody>
          <a:bodyPr>
            <a:noAutofit/>
          </a:bodyPr>
          <a:lstStyle/>
          <a:p>
            <a:r>
              <a:rPr lang="en-US" sz="1800" dirty="0" smtClean="0"/>
              <a:t>National Water Policy (2012) embraces IWRM but implementation is limited</a:t>
            </a:r>
          </a:p>
          <a:p>
            <a:r>
              <a:rPr lang="en-US" sz="1800" dirty="0" smtClean="0"/>
              <a:t>Integrated management framework that facilitates cross-sectoral planning, development and management across competing uses is needed</a:t>
            </a:r>
          </a:p>
          <a:p>
            <a:r>
              <a:rPr lang="en-US" sz="1800" dirty="0" smtClean="0"/>
              <a:t>Legal and regulatory frameworks require updating</a:t>
            </a:r>
          </a:p>
          <a:p>
            <a:pPr lvl="1"/>
            <a:r>
              <a:rPr lang="en-US" sz="1800" dirty="0" smtClean="0"/>
              <a:t>ill-defined rights/entitlements, unclear/ineffective incentives and allocation</a:t>
            </a:r>
          </a:p>
          <a:p>
            <a:r>
              <a:rPr lang="en-US" sz="1800" dirty="0" smtClean="0"/>
              <a:t>Water institutions need to be established and strengthened</a:t>
            </a:r>
          </a:p>
          <a:p>
            <a:pPr lvl="1"/>
            <a:r>
              <a:rPr lang="en-US" sz="1800" dirty="0"/>
              <a:t>c</a:t>
            </a:r>
            <a:r>
              <a:rPr lang="en-US" sz="1800" dirty="0" smtClean="0"/>
              <a:t>oordinate split mandates</a:t>
            </a:r>
          </a:p>
          <a:p>
            <a:pPr lvl="1"/>
            <a:r>
              <a:rPr lang="en-US" sz="1800" dirty="0" smtClean="0"/>
              <a:t>build multi-disciplinary technical &amp; policy capacity</a:t>
            </a:r>
          </a:p>
          <a:p>
            <a:pPr lvl="1"/>
            <a:r>
              <a:rPr lang="en-US" sz="1800" dirty="0" smtClean="0"/>
              <a:t>facilitate participation by communities, NGOs and private sector</a:t>
            </a:r>
            <a:endParaRPr lang="en-US" sz="1600" dirty="0"/>
          </a:p>
          <a:p>
            <a:pPr lvl="1"/>
            <a:r>
              <a:rPr lang="en-US" sz="1800" dirty="0"/>
              <a:t>c</a:t>
            </a:r>
            <a:r>
              <a:rPr lang="en-US" sz="1800" dirty="0" smtClean="0"/>
              <a:t>hange focus from building to maintenance; from development to </a:t>
            </a:r>
            <a:r>
              <a:rPr lang="en-US" sz="1800" dirty="0" err="1" smtClean="0"/>
              <a:t>mgt</a:t>
            </a:r>
            <a:endParaRPr lang="en-US" sz="1800" dirty="0" smtClean="0"/>
          </a:p>
          <a:p>
            <a:pPr lvl="1"/>
            <a:r>
              <a:rPr lang="en-US" sz="1800" dirty="0" smtClean="0"/>
              <a:t>overcome vested interests and perverse subsidies</a:t>
            </a:r>
          </a:p>
          <a:p>
            <a:r>
              <a:rPr lang="en-US" sz="1800" dirty="0" smtClean="0"/>
              <a:t>Multi-lateral and multi-state basin management mechanisms required to address major regional/transboundary water management challenges</a:t>
            </a:r>
          </a:p>
          <a:p>
            <a:r>
              <a:rPr lang="en-US" sz="1800" dirty="0" smtClean="0"/>
              <a:t>Single and multipurpose water development priorities need to be planned and developed in an integrated, equitable and sustainable manner</a:t>
            </a:r>
          </a:p>
        </p:txBody>
      </p:sp>
    </p:spTree>
    <p:extLst>
      <p:ext uri="{BB962C8B-B14F-4D97-AF65-F5344CB8AC3E}">
        <p14:creationId xmlns:p14="http://schemas.microsoft.com/office/powerpoint/2010/main" val="58260104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Irrigated Agriculture</a:t>
            </a:r>
            <a:endParaRPr lang="en-US" dirty="0"/>
          </a:p>
        </p:txBody>
      </p:sp>
      <p:sp>
        <p:nvSpPr>
          <p:cNvPr id="3" name="Content Placeholder 2"/>
          <p:cNvSpPr>
            <a:spLocks noGrp="1"/>
          </p:cNvSpPr>
          <p:nvPr>
            <p:ph idx="1"/>
          </p:nvPr>
        </p:nvSpPr>
        <p:spPr/>
        <p:txBody>
          <a:bodyPr>
            <a:noAutofit/>
          </a:bodyPr>
          <a:lstStyle/>
          <a:p>
            <a:r>
              <a:rPr lang="en-US" sz="2000" dirty="0" smtClean="0"/>
              <a:t>Significant irrigation system efficiencies</a:t>
            </a:r>
          </a:p>
          <a:p>
            <a:pPr lvl="1"/>
            <a:r>
              <a:rPr lang="en-US" sz="1600" dirty="0" smtClean="0"/>
              <a:t>irrigated area less than command area</a:t>
            </a:r>
          </a:p>
          <a:p>
            <a:pPr lvl="1"/>
            <a:r>
              <a:rPr lang="en-US" sz="1600" dirty="0" smtClean="0"/>
              <a:t>deteriorating infrastructure due to deferred maintenance</a:t>
            </a:r>
          </a:p>
          <a:p>
            <a:pPr lvl="1"/>
            <a:r>
              <a:rPr lang="en-US" sz="1600" dirty="0" smtClean="0"/>
              <a:t>low water use efficiency and productivity</a:t>
            </a:r>
          </a:p>
          <a:p>
            <a:r>
              <a:rPr lang="en-US" sz="2000" dirty="0" smtClean="0"/>
              <a:t>Local participation and accountability in WRM needs enhancing</a:t>
            </a:r>
          </a:p>
          <a:p>
            <a:pPr lvl="1"/>
            <a:r>
              <a:rPr lang="en-US" sz="1600" dirty="0" smtClean="0"/>
              <a:t>WUAs weak</a:t>
            </a:r>
          </a:p>
          <a:p>
            <a:pPr lvl="1"/>
            <a:r>
              <a:rPr lang="en-US" sz="1600" dirty="0" smtClean="0"/>
              <a:t>water charges not related to service/need  and poor collection</a:t>
            </a:r>
          </a:p>
          <a:p>
            <a:r>
              <a:rPr lang="en-US" sz="2000" dirty="0" smtClean="0"/>
              <a:t>On-farm level weakness</a:t>
            </a:r>
          </a:p>
          <a:p>
            <a:pPr lvl="1"/>
            <a:r>
              <a:rPr lang="en-US" sz="1600" dirty="0" smtClean="0"/>
              <a:t>poor water management training or uptake efficient water-use technologies</a:t>
            </a:r>
          </a:p>
          <a:p>
            <a:r>
              <a:rPr lang="en-US" sz="2000" dirty="0" smtClean="0"/>
              <a:t>Over abstraction impacting downstream uses, including the environment</a:t>
            </a:r>
          </a:p>
          <a:p>
            <a:r>
              <a:rPr lang="en-US" sz="2000" dirty="0" smtClean="0"/>
              <a:t>Irrigation is and will remain key to India’s food security</a:t>
            </a:r>
          </a:p>
          <a:p>
            <a:pPr lvl="1"/>
            <a:r>
              <a:rPr lang="en-US" sz="1600" dirty="0" smtClean="0"/>
              <a:t>but agriculture needs to increase water-use efficiency and release water for competing uses</a:t>
            </a:r>
          </a:p>
        </p:txBody>
      </p:sp>
      <p:pic>
        <p:nvPicPr>
          <p:cNvPr id="9" name="Picture 3" descr="C:\Users\wb189165\Documents\AnjuWB\ProjectWBdata\Photos\UP\201203\Ghatkor Mr.jpg"/>
          <p:cNvPicPr>
            <a:picLocks noChangeAspect="1" noChangeArrowheads="1"/>
          </p:cNvPicPr>
          <p:nvPr/>
        </p:nvPicPr>
        <p:blipFill rotWithShape="1">
          <a:blip r:embed="rId2" cstate="print"/>
          <a:srcRect t="24405"/>
          <a:stretch/>
        </p:blipFill>
        <p:spPr bwMode="auto">
          <a:xfrm>
            <a:off x="5618330" y="-1"/>
            <a:ext cx="3525669" cy="2002971"/>
          </a:xfrm>
          <a:prstGeom prst="rect">
            <a:avLst/>
          </a:prstGeom>
          <a:noFill/>
        </p:spPr>
      </p:pic>
    </p:spTree>
    <p:extLst>
      <p:ext uri="{BB962C8B-B14F-4D97-AF65-F5344CB8AC3E}">
        <p14:creationId xmlns:p14="http://schemas.microsoft.com/office/powerpoint/2010/main" val="124403578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Water Supply and Sanitation</a:t>
            </a:r>
            <a:endParaRPr lang="en-US" dirty="0"/>
          </a:p>
        </p:txBody>
      </p:sp>
      <p:sp>
        <p:nvSpPr>
          <p:cNvPr id="3" name="Content Placeholder 2"/>
          <p:cNvSpPr>
            <a:spLocks noGrp="1"/>
          </p:cNvSpPr>
          <p:nvPr>
            <p:ph idx="1"/>
          </p:nvPr>
        </p:nvSpPr>
        <p:spPr>
          <a:xfrm>
            <a:off x="457201" y="1408386"/>
            <a:ext cx="5421085" cy="4717777"/>
          </a:xfrm>
        </p:spPr>
        <p:txBody>
          <a:bodyPr>
            <a:normAutofit fontScale="92500" lnSpcReduction="10000"/>
          </a:bodyPr>
          <a:lstStyle/>
          <a:p>
            <a:r>
              <a:rPr lang="en-US" dirty="0" smtClean="0"/>
              <a:t>Huge unmet needs in WSS; MDG sanitation target will not be met</a:t>
            </a:r>
          </a:p>
          <a:p>
            <a:pPr lvl="1"/>
            <a:r>
              <a:rPr lang="en-US" dirty="0" smtClean="0"/>
              <a:t>99 million without access to improved drinking water</a:t>
            </a:r>
          </a:p>
          <a:p>
            <a:pPr lvl="1"/>
            <a:r>
              <a:rPr lang="en-US" dirty="0" smtClean="0"/>
              <a:t>931 million without piped water on premises </a:t>
            </a:r>
          </a:p>
          <a:p>
            <a:pPr lvl="1"/>
            <a:r>
              <a:rPr lang="en-US" dirty="0" smtClean="0"/>
              <a:t>807 million without improved sanitation</a:t>
            </a:r>
          </a:p>
          <a:p>
            <a:pPr lvl="1"/>
            <a:r>
              <a:rPr lang="en-US" dirty="0" smtClean="0"/>
              <a:t>620 million practice open defecation</a:t>
            </a:r>
          </a:p>
          <a:p>
            <a:r>
              <a:rPr lang="en-US" dirty="0" smtClean="0"/>
              <a:t>Major Challenge: improving WSS with efficient and sustainable services</a:t>
            </a:r>
          </a:p>
          <a:p>
            <a:r>
              <a:rPr lang="en-US" dirty="0" smtClean="0"/>
              <a:t>Prioritizing </a:t>
            </a:r>
            <a:r>
              <a:rPr lang="en-US" dirty="0"/>
              <a:t>d</a:t>
            </a:r>
            <a:r>
              <a:rPr lang="en-US" dirty="0" smtClean="0"/>
              <a:t>rinking water supply over irrigation</a:t>
            </a:r>
          </a:p>
          <a:p>
            <a:endParaRPr lang="en-US" dirty="0" smtClean="0"/>
          </a:p>
          <a:p>
            <a:endParaRPr lang="en-US" dirty="0" smtClean="0"/>
          </a:p>
          <a:p>
            <a:endParaRPr lang="en-US" dirty="0" smtClean="0"/>
          </a:p>
          <a:p>
            <a:endParaRPr lang="en-US" dirty="0" smtClean="0"/>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6767" r="2520" b="20624"/>
          <a:stretch/>
        </p:blipFill>
        <p:spPr bwMode="auto">
          <a:xfrm>
            <a:off x="5688280" y="1408386"/>
            <a:ext cx="3455719" cy="455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44631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Water and </a:t>
            </a:r>
            <a:r>
              <a:rPr lang="en-US" dirty="0" smtClean="0"/>
              <a:t>Energy</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smtClean="0"/>
              <a:t>India is energy-deficient </a:t>
            </a:r>
            <a:r>
              <a:rPr lang="en-US" sz="3100" dirty="0"/>
              <a:t>and fossil-fuel </a:t>
            </a:r>
            <a:r>
              <a:rPr lang="en-US" sz="3100" dirty="0" smtClean="0"/>
              <a:t>dependent</a:t>
            </a:r>
          </a:p>
          <a:p>
            <a:pPr lvl="1"/>
            <a:r>
              <a:rPr lang="en-US" dirty="0" smtClean="0"/>
              <a:t>300 million (~25% </a:t>
            </a:r>
            <a:r>
              <a:rPr lang="en-US" dirty="0"/>
              <a:t>of </a:t>
            </a:r>
            <a:r>
              <a:rPr lang="en-US" dirty="0" smtClean="0"/>
              <a:t>India’s </a:t>
            </a:r>
            <a:r>
              <a:rPr lang="en-US" dirty="0"/>
              <a:t>population) lack access to </a:t>
            </a:r>
            <a:r>
              <a:rPr lang="en-US" dirty="0" smtClean="0"/>
              <a:t>power</a:t>
            </a:r>
          </a:p>
          <a:p>
            <a:pPr lvl="1"/>
            <a:r>
              <a:rPr lang="en-US" dirty="0" smtClean="0"/>
              <a:t>700 </a:t>
            </a:r>
            <a:r>
              <a:rPr lang="en-US" dirty="0"/>
              <a:t>GW of </a:t>
            </a:r>
            <a:r>
              <a:rPr lang="en-US" dirty="0" smtClean="0"/>
              <a:t>additional generating </a:t>
            </a:r>
            <a:r>
              <a:rPr lang="en-US" dirty="0"/>
              <a:t>capacity </a:t>
            </a:r>
            <a:r>
              <a:rPr lang="en-US" dirty="0" smtClean="0"/>
              <a:t>required by </a:t>
            </a:r>
            <a:r>
              <a:rPr lang="en-US" dirty="0"/>
              <a:t>2050</a:t>
            </a:r>
            <a:endParaRPr lang="en-US" dirty="0" smtClean="0"/>
          </a:p>
          <a:p>
            <a:r>
              <a:rPr lang="en-US" dirty="0" smtClean="0"/>
              <a:t>India ranks 5</a:t>
            </a:r>
            <a:r>
              <a:rPr lang="en-US" baseline="30000" dirty="0" smtClean="0"/>
              <a:t>th</a:t>
            </a:r>
            <a:r>
              <a:rPr lang="en-US" dirty="0" smtClean="0"/>
              <a:t> globally in hydropower potential ~150 GW</a:t>
            </a:r>
          </a:p>
          <a:p>
            <a:pPr lvl="1"/>
            <a:r>
              <a:rPr lang="en-US" dirty="0" smtClean="0"/>
              <a:t>Majority (&gt;80%) is in the transboundary basins </a:t>
            </a:r>
          </a:p>
          <a:p>
            <a:pPr lvl="1"/>
            <a:r>
              <a:rPr lang="en-US" dirty="0" smtClean="0"/>
              <a:t>Indus 34 GW, Ganga 21 GW, Brahmaputra 66 GW</a:t>
            </a:r>
          </a:p>
          <a:p>
            <a:r>
              <a:rPr lang="en-US" dirty="0" smtClean="0"/>
              <a:t>Current installed capacity is 37 GW, 25% of economic potential</a:t>
            </a:r>
          </a:p>
          <a:p>
            <a:pPr lvl="1"/>
            <a:r>
              <a:rPr lang="en-US" dirty="0" smtClean="0"/>
              <a:t>Indus 20%, Ganga 25%, Brahmaputra 2%</a:t>
            </a:r>
          </a:p>
          <a:p>
            <a:r>
              <a:rPr lang="en-US" dirty="0" smtClean="0"/>
              <a:t>Development requires cross-border cooperation and integrated basin planning</a:t>
            </a:r>
          </a:p>
          <a:p>
            <a:r>
              <a:rPr lang="en-US" dirty="0" smtClean="0"/>
              <a:t>GW-energy </a:t>
            </a:r>
            <a:r>
              <a:rPr lang="en-US" dirty="0"/>
              <a:t>n</a:t>
            </a:r>
            <a:r>
              <a:rPr lang="en-US" dirty="0" smtClean="0"/>
              <a:t>exus</a:t>
            </a:r>
          </a:p>
          <a:p>
            <a:pPr lvl="1"/>
            <a:r>
              <a:rPr lang="en-US" dirty="0"/>
              <a:t>S</a:t>
            </a:r>
            <a:r>
              <a:rPr lang="en-US" dirty="0" smtClean="0"/>
              <a:t>ubsidized power for irrigation contributing to depleting GW levels</a:t>
            </a:r>
          </a:p>
          <a:p>
            <a:pPr lvl="1"/>
            <a:r>
              <a:rPr lang="en-US" dirty="0" smtClean="0"/>
              <a:t>Losses from power inefficiencies &amp; subsidies: $23 B (&gt;1% of GDP) in 2011</a:t>
            </a:r>
          </a:p>
          <a:p>
            <a:r>
              <a:rPr lang="en-US" dirty="0" smtClean="0"/>
              <a:t>HEP is ~12% of electricity production</a:t>
            </a:r>
          </a:p>
          <a:p>
            <a:r>
              <a:rPr lang="en-US" dirty="0" smtClean="0"/>
              <a:t>GW pumping (150 BCM) is ~20% of electricity use</a:t>
            </a:r>
          </a:p>
          <a:p>
            <a:pPr lvl="1"/>
            <a:r>
              <a:rPr lang="en-US" dirty="0" smtClean="0"/>
              <a:t>only 30% efficient</a:t>
            </a:r>
          </a:p>
          <a:p>
            <a:endParaRPr lang="en-US" dirty="0" smtClean="0"/>
          </a:p>
        </p:txBody>
      </p:sp>
      <p:sp>
        <p:nvSpPr>
          <p:cNvPr id="2" name="TextBox 1"/>
          <p:cNvSpPr txBox="1"/>
          <p:nvPr/>
        </p:nvSpPr>
        <p:spPr>
          <a:xfrm>
            <a:off x="3581400" y="990600"/>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5948561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and the environment</a:t>
            </a:r>
            <a:endParaRPr lang="en-US" dirty="0"/>
          </a:p>
        </p:txBody>
      </p:sp>
      <p:sp>
        <p:nvSpPr>
          <p:cNvPr id="3" name="Content Placeholder 2"/>
          <p:cNvSpPr>
            <a:spLocks noGrp="1"/>
          </p:cNvSpPr>
          <p:nvPr>
            <p:ph idx="1"/>
          </p:nvPr>
        </p:nvSpPr>
        <p:spPr>
          <a:xfrm>
            <a:off x="457200" y="1408386"/>
            <a:ext cx="8229600" cy="5267836"/>
          </a:xfrm>
        </p:spPr>
        <p:txBody>
          <a:bodyPr>
            <a:normAutofit fontScale="70000" lnSpcReduction="20000"/>
          </a:bodyPr>
          <a:lstStyle/>
          <a:p>
            <a:pPr marL="457200" lvl="1" indent="-457200">
              <a:buFont typeface="Arial" panose="020B0604020202020204" pitchFamily="34" charset="0"/>
              <a:buChar char="•"/>
            </a:pPr>
            <a:r>
              <a:rPr lang="en-US" sz="2600" dirty="0">
                <a:solidFill>
                  <a:schemeClr val="tx1"/>
                </a:solidFill>
              </a:rPr>
              <a:t>Major environmental degradation due to water resources </a:t>
            </a:r>
            <a:r>
              <a:rPr lang="en-US" sz="2600" dirty="0" smtClean="0">
                <a:solidFill>
                  <a:schemeClr val="tx1"/>
                </a:solidFill>
              </a:rPr>
              <a:t>development/use and land </a:t>
            </a:r>
            <a:r>
              <a:rPr lang="en-US" sz="2600" dirty="0">
                <a:solidFill>
                  <a:schemeClr val="tx1"/>
                </a:solidFill>
              </a:rPr>
              <a:t>degradation</a:t>
            </a:r>
          </a:p>
          <a:p>
            <a:pPr lvl="1"/>
            <a:r>
              <a:rPr lang="en-US" sz="2600" dirty="0" smtClean="0"/>
              <a:t>Imposes high socioeconomic and ecological costs</a:t>
            </a:r>
          </a:p>
          <a:p>
            <a:pPr lvl="1"/>
            <a:r>
              <a:rPr lang="en-US" sz="2600" dirty="0" smtClean="0"/>
              <a:t>Major </a:t>
            </a:r>
            <a:r>
              <a:rPr lang="en-US" sz="2600" dirty="0"/>
              <a:t>livelihood </a:t>
            </a:r>
            <a:r>
              <a:rPr lang="en-US" sz="2600" dirty="0" smtClean="0"/>
              <a:t>consequences: subsistence </a:t>
            </a:r>
            <a:r>
              <a:rPr lang="en-US" sz="2600" dirty="0"/>
              <a:t>fisheries and agriculture and community </a:t>
            </a:r>
            <a:r>
              <a:rPr lang="en-US" sz="2600" dirty="0" smtClean="0"/>
              <a:t>WSS</a:t>
            </a:r>
          </a:p>
          <a:p>
            <a:pPr lvl="1"/>
            <a:r>
              <a:rPr lang="en-US" sz="2600" dirty="0" smtClean="0"/>
              <a:t>Water-related </a:t>
            </a:r>
            <a:r>
              <a:rPr lang="en-US" sz="2600" dirty="0"/>
              <a:t>diseases in India are 70% of the total disease burden and national loss estimated to be circa 4% of </a:t>
            </a:r>
            <a:r>
              <a:rPr lang="en-US" sz="2600" dirty="0" smtClean="0"/>
              <a:t>GDP</a:t>
            </a:r>
          </a:p>
          <a:p>
            <a:pPr lvl="1"/>
            <a:r>
              <a:rPr lang="en-US" sz="2600" dirty="0"/>
              <a:t>Water pollution in India kills over 1 M including ~0.5 M children per year</a:t>
            </a:r>
          </a:p>
          <a:p>
            <a:r>
              <a:rPr lang="en-US" dirty="0" smtClean="0"/>
              <a:t>The Ganges is one of the most polluted rivers in the world</a:t>
            </a:r>
          </a:p>
          <a:p>
            <a:pPr lvl="1"/>
            <a:r>
              <a:rPr lang="en-US" sz="2600" dirty="0" smtClean="0"/>
              <a:t>Environmental, social/cultural and religious values</a:t>
            </a:r>
          </a:p>
          <a:p>
            <a:pPr lvl="1"/>
            <a:r>
              <a:rPr lang="en-US" sz="2600" dirty="0" smtClean="0"/>
              <a:t>Ganga rejuvenation is a high priority for the GOI</a:t>
            </a:r>
          </a:p>
          <a:p>
            <a:r>
              <a:rPr lang="en-US" sz="2300" dirty="0" smtClean="0"/>
              <a:t>M</a:t>
            </a:r>
            <a:r>
              <a:rPr lang="en-US" dirty="0" smtClean="0"/>
              <a:t>any water ecosystems with international conservation status,</a:t>
            </a:r>
          </a:p>
          <a:p>
            <a:pPr lvl="1"/>
            <a:r>
              <a:rPr lang="en-US" sz="2600" dirty="0" smtClean="0"/>
              <a:t>But inadequate effort and limited capacity to manage these</a:t>
            </a:r>
          </a:p>
          <a:p>
            <a:pPr lvl="1"/>
            <a:r>
              <a:rPr lang="en-US" sz="2600" dirty="0" smtClean="0"/>
              <a:t>Responsibility not with water agencies</a:t>
            </a:r>
          </a:p>
          <a:p>
            <a:r>
              <a:rPr lang="en-US" dirty="0" smtClean="0"/>
              <a:t>No clear policy, legal requirements, procedures or guidelines for establishing environmental flows</a:t>
            </a:r>
          </a:p>
          <a:p>
            <a:pPr lvl="1"/>
            <a:r>
              <a:rPr lang="en-US" sz="2600" dirty="0" smtClean="0"/>
              <a:t>Environmental flows practice has largely focused on hydropower </a:t>
            </a:r>
          </a:p>
          <a:p>
            <a:pPr lvl="1"/>
            <a:r>
              <a:rPr lang="en-US" sz="2600" dirty="0" smtClean="0"/>
              <a:t>Implementation has been </a:t>
            </a:r>
            <a:r>
              <a:rPr lang="en-US" sz="2600" i="1" dirty="0" smtClean="0"/>
              <a:t>ad hoc </a:t>
            </a:r>
            <a:r>
              <a:rPr lang="en-US" sz="2600" dirty="0" smtClean="0"/>
              <a:t>and a basin approach is lacking</a:t>
            </a:r>
          </a:p>
        </p:txBody>
      </p:sp>
      <p:sp>
        <p:nvSpPr>
          <p:cNvPr id="32" name="Title 1"/>
          <p:cNvSpPr txBox="1">
            <a:spLocks/>
          </p:cNvSpPr>
          <p:nvPr/>
        </p:nvSpPr>
        <p:spPr>
          <a:xfrm>
            <a:off x="3192865" y="124987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prstClr val="black"/>
              </a:solidFill>
            </a:endParaRPr>
          </a:p>
        </p:txBody>
      </p:sp>
    </p:spTree>
    <p:extLst>
      <p:ext uri="{BB962C8B-B14F-4D97-AF65-F5344CB8AC3E}">
        <p14:creationId xmlns:p14="http://schemas.microsoft.com/office/powerpoint/2010/main" val="202013960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Water-Related Disasters</a:t>
            </a:r>
            <a:endParaRPr lang="en-US" dirty="0"/>
          </a:p>
        </p:txBody>
      </p:sp>
      <p:sp>
        <p:nvSpPr>
          <p:cNvPr id="3" name="Content Placeholder 2"/>
          <p:cNvSpPr>
            <a:spLocks noGrp="1"/>
          </p:cNvSpPr>
          <p:nvPr>
            <p:ph idx="1"/>
          </p:nvPr>
        </p:nvSpPr>
        <p:spPr>
          <a:xfrm>
            <a:off x="457200" y="1408386"/>
            <a:ext cx="8331200" cy="4717777"/>
          </a:xfrm>
        </p:spPr>
        <p:txBody>
          <a:bodyPr>
            <a:normAutofit/>
          </a:bodyPr>
          <a:lstStyle/>
          <a:p>
            <a:r>
              <a:rPr lang="en-US" sz="2200" dirty="0" smtClean="0"/>
              <a:t>India highly vulnerable with little institutional capacity to plan, adapt and mitigate</a:t>
            </a:r>
          </a:p>
          <a:p>
            <a:pPr lvl="1"/>
            <a:r>
              <a:rPr lang="en-US" sz="2000" dirty="0" smtClean="0"/>
              <a:t>Increased incidences &amp; cost of flooding ($1B, INR6000 crore/</a:t>
            </a:r>
            <a:r>
              <a:rPr lang="en-US" sz="2000" dirty="0" err="1" smtClean="0"/>
              <a:t>yr</a:t>
            </a:r>
            <a:r>
              <a:rPr lang="en-US" sz="2000" dirty="0" smtClean="0"/>
              <a:t>) </a:t>
            </a:r>
          </a:p>
          <a:p>
            <a:pPr lvl="1"/>
            <a:r>
              <a:rPr lang="en-US" sz="2000" dirty="0" smtClean="0"/>
              <a:t>Recent devastation in </a:t>
            </a:r>
            <a:r>
              <a:rPr lang="en-US" sz="2000" dirty="0" err="1" smtClean="0"/>
              <a:t>Uttarakhand</a:t>
            </a:r>
            <a:r>
              <a:rPr lang="en-US" sz="2000" dirty="0" smtClean="0"/>
              <a:t> (death toll over 5000) &amp; recent monsoons in Pakistan</a:t>
            </a:r>
          </a:p>
          <a:p>
            <a:r>
              <a:rPr lang="en-US" sz="2200" dirty="0" smtClean="0"/>
              <a:t>IPCC 5 predicts increases in temp and rainfall variability, but..</a:t>
            </a:r>
          </a:p>
          <a:p>
            <a:pPr lvl="1"/>
            <a:r>
              <a:rPr lang="en-US" sz="2000" dirty="0" smtClean="0"/>
              <a:t>Weak capacity </a:t>
            </a:r>
            <a:r>
              <a:rPr lang="en-US" sz="2000" dirty="0"/>
              <a:t>for </a:t>
            </a:r>
            <a:r>
              <a:rPr lang="en-US" sz="2000" dirty="0" smtClean="0"/>
              <a:t>flood assessment, warning &amp; response</a:t>
            </a:r>
            <a:endParaRPr lang="en-US" sz="2000" dirty="0"/>
          </a:p>
          <a:p>
            <a:pPr lvl="1"/>
            <a:r>
              <a:rPr lang="en-US" sz="2000" dirty="0"/>
              <a:t>Weak </a:t>
            </a:r>
            <a:r>
              <a:rPr lang="en-US" sz="2000" dirty="0" smtClean="0"/>
              <a:t>institutions; agenda </a:t>
            </a:r>
            <a:r>
              <a:rPr lang="en-US" sz="2000" dirty="0"/>
              <a:t>fragmented across multiple agencies</a:t>
            </a:r>
          </a:p>
          <a:p>
            <a:pPr lvl="1"/>
            <a:r>
              <a:rPr lang="en-US" sz="2000" dirty="0"/>
              <a:t>Lack of transboundary cooperation</a:t>
            </a:r>
          </a:p>
          <a:p>
            <a:pPr lvl="1"/>
            <a:r>
              <a:rPr lang="en-US" sz="2000" dirty="0" smtClean="0"/>
              <a:t>Approach stresses </a:t>
            </a:r>
            <a:r>
              <a:rPr lang="en-US" sz="2000" dirty="0"/>
              <a:t>rehab and repair </a:t>
            </a:r>
            <a:r>
              <a:rPr lang="en-US" sz="2000" dirty="0" smtClean="0"/>
              <a:t>not preparedness &amp;resilience</a:t>
            </a:r>
            <a:endParaRPr lang="en-US" sz="2000" dirty="0"/>
          </a:p>
          <a:p>
            <a:endParaRPr lang="en-US" dirty="0"/>
          </a:p>
        </p:txBody>
      </p:sp>
      <p:sp>
        <p:nvSpPr>
          <p:cNvPr id="5" name="Content Placeholder 2"/>
          <p:cNvSpPr txBox="1">
            <a:spLocks/>
          </p:cNvSpPr>
          <p:nvPr/>
        </p:nvSpPr>
        <p:spPr>
          <a:xfrm>
            <a:off x="152400" y="3332389"/>
            <a:ext cx="4191000" cy="2914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solidFill>
                <a:prstClr val="black"/>
              </a:solidFill>
            </a:endParaRPr>
          </a:p>
        </p:txBody>
      </p:sp>
      <p:pic>
        <p:nvPicPr>
          <p:cNvPr id="12" name="Picture 2" descr="Flash floods death toll in Pakistan and India keeps r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9216"/>
            <a:ext cx="4256314" cy="15787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ashmir-floods-2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664" y="5279216"/>
            <a:ext cx="2103729" cy="157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8788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9150" cy="710100"/>
          </a:xfrm>
        </p:spPr>
        <p:txBody>
          <a:bodyPr>
            <a:normAutofit/>
          </a:bodyPr>
          <a:lstStyle/>
          <a:p>
            <a:r>
              <a:rPr lang="en-US" sz="2400" dirty="0" smtClean="0"/>
              <a:t>WBG Water Resources Lending Portfolio (US$3B)</a:t>
            </a:r>
            <a:endParaRPr lang="en-US" sz="2400" dirty="0"/>
          </a:p>
        </p:txBody>
      </p:sp>
      <p:sp>
        <p:nvSpPr>
          <p:cNvPr id="7" name="Slide Number Placeholder 6"/>
          <p:cNvSpPr>
            <a:spLocks noGrp="1"/>
          </p:cNvSpPr>
          <p:nvPr>
            <p:ph type="sldNum" sz="quarter" idx="12"/>
          </p:nvPr>
        </p:nvSpPr>
        <p:spPr/>
        <p:txBody>
          <a:bodyPr/>
          <a:lstStyle/>
          <a:p>
            <a:fld id="{7A57A373-410B-4050-B553-FF272AA385E2}" type="slidenum">
              <a:rPr lang="en-US" smtClean="0"/>
              <a:pPr/>
              <a:t>18</a:t>
            </a:fld>
            <a:endParaRPr lang="en-US"/>
          </a:p>
        </p:txBody>
      </p:sp>
      <p:sp>
        <p:nvSpPr>
          <p:cNvPr id="4" name="Rectangle 3"/>
          <p:cNvSpPr/>
          <p:nvPr/>
        </p:nvSpPr>
        <p:spPr>
          <a:xfrm>
            <a:off x="552450" y="5391030"/>
            <a:ext cx="5715000" cy="338554"/>
          </a:xfrm>
          <a:prstGeom prst="rect">
            <a:avLst/>
          </a:prstGeom>
        </p:spPr>
        <p:txBody>
          <a:bodyPr wrap="square">
            <a:spAutoFit/>
          </a:bodyPr>
          <a:lstStyle/>
          <a:p>
            <a:r>
              <a:rPr lang="en-US" dirty="0" smtClean="0">
                <a:solidFill>
                  <a:prstClr val="black"/>
                </a:solidFill>
              </a:rPr>
              <a:t>Hydrology Project III under preparation (USD 370 million)</a:t>
            </a:r>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65300582"/>
              </p:ext>
            </p:extLst>
          </p:nvPr>
        </p:nvGraphicFramePr>
        <p:xfrm>
          <a:off x="552450" y="1518184"/>
          <a:ext cx="8053449" cy="3732137"/>
        </p:xfrm>
        <a:graphic>
          <a:graphicData uri="http://schemas.openxmlformats.org/drawingml/2006/table">
            <a:tbl>
              <a:tblPr firstRow="1" bandRow="1">
                <a:tableStyleId>{5C22544A-7EE6-4342-B048-85BDC9FD1C3A}</a:tableStyleId>
              </a:tblPr>
              <a:tblGrid>
                <a:gridCol w="4882704"/>
                <a:gridCol w="1222821"/>
                <a:gridCol w="809625"/>
                <a:gridCol w="1138299"/>
              </a:tblGrid>
              <a:tr h="0">
                <a:tc>
                  <a:txBody>
                    <a:bodyPr/>
                    <a:lstStyle/>
                    <a:p>
                      <a:r>
                        <a:rPr lang="en-US" sz="1600" dirty="0" smtClean="0"/>
                        <a:t>Project</a:t>
                      </a:r>
                      <a:endParaRPr lang="en-US" sz="1600" dirty="0"/>
                    </a:p>
                  </a:txBody>
                  <a:tcPr/>
                </a:tc>
                <a:tc>
                  <a:txBody>
                    <a:bodyPr/>
                    <a:lstStyle/>
                    <a:p>
                      <a:pPr algn="ctr"/>
                      <a:r>
                        <a:rPr lang="en-US" sz="1600" dirty="0" smtClean="0"/>
                        <a:t>Duration</a:t>
                      </a:r>
                      <a:endParaRPr lang="en-US" sz="1600" dirty="0"/>
                    </a:p>
                  </a:txBody>
                  <a:tcPr/>
                </a:tc>
                <a:tc>
                  <a:txBody>
                    <a:bodyPr/>
                    <a:lstStyle/>
                    <a:p>
                      <a:pPr algn="ctr"/>
                      <a:r>
                        <a:rPr lang="en-US" sz="1600" dirty="0" smtClean="0"/>
                        <a:t>Age</a:t>
                      </a:r>
                      <a:endParaRPr lang="en-US" sz="1600" dirty="0"/>
                    </a:p>
                  </a:txBody>
                  <a:tcPr/>
                </a:tc>
                <a:tc>
                  <a:txBody>
                    <a:bodyPr/>
                    <a:lstStyle/>
                    <a:p>
                      <a:r>
                        <a:rPr lang="en-US" sz="1600" dirty="0" smtClean="0"/>
                        <a:t>Amount</a:t>
                      </a:r>
                      <a:endParaRPr lang="en-US" sz="1600" dirty="0"/>
                    </a:p>
                  </a:txBody>
                  <a:tcPr/>
                </a:tc>
              </a:tr>
              <a:tr h="287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Orissa Community Tank Management</a:t>
                      </a:r>
                    </a:p>
                  </a:txBody>
                  <a:tcPr/>
                </a:tc>
                <a:tc>
                  <a:txBody>
                    <a:bodyPr/>
                    <a:lstStyle/>
                    <a:p>
                      <a:pPr algn="ctr"/>
                      <a:r>
                        <a:rPr lang="en-US" sz="1600" dirty="0" smtClean="0"/>
                        <a:t>8</a:t>
                      </a:r>
                      <a:endParaRPr lang="en-US" sz="1600" dirty="0"/>
                    </a:p>
                  </a:txBody>
                  <a:tcPr/>
                </a:tc>
                <a:tc>
                  <a:txBody>
                    <a:bodyPr/>
                    <a:lstStyle/>
                    <a:p>
                      <a:pPr algn="ctr"/>
                      <a:r>
                        <a:rPr lang="en-US" sz="1600" dirty="0" smtClean="0"/>
                        <a:t>6.3</a:t>
                      </a:r>
                      <a:endParaRPr lang="en-US" sz="1600" dirty="0"/>
                    </a:p>
                  </a:txBody>
                  <a:tcPr/>
                </a:tc>
                <a:tc>
                  <a:txBody>
                    <a:bodyPr/>
                    <a:lstStyle/>
                    <a:p>
                      <a:pPr algn="r"/>
                      <a:r>
                        <a:rPr lang="en-US" sz="1600" dirty="0" smtClean="0"/>
                        <a:t>$67M</a:t>
                      </a:r>
                    </a:p>
                  </a:txBody>
                  <a:tcPr/>
                </a:tc>
              </a:tr>
              <a:tr h="326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 Community</a:t>
                      </a:r>
                      <a:r>
                        <a:rPr lang="en-US" sz="1600" baseline="0" dirty="0" smtClean="0"/>
                        <a:t> Tank Management</a:t>
                      </a:r>
                      <a:endParaRPr lang="en-US" sz="1600" dirty="0" smtClean="0"/>
                    </a:p>
                  </a:txBody>
                  <a:tcPr/>
                </a:tc>
                <a:tc>
                  <a:txBody>
                    <a:bodyPr/>
                    <a:lstStyle/>
                    <a:p>
                      <a:pPr algn="ctr"/>
                      <a:r>
                        <a:rPr lang="en-US" sz="1600" dirty="0" smtClean="0"/>
                        <a:t>9</a:t>
                      </a:r>
                      <a:endParaRPr lang="en-US" sz="1600" dirty="0"/>
                    </a:p>
                  </a:txBody>
                  <a:tcPr/>
                </a:tc>
                <a:tc>
                  <a:txBody>
                    <a:bodyPr/>
                    <a:lstStyle/>
                    <a:p>
                      <a:pPr algn="ctr"/>
                      <a:r>
                        <a:rPr lang="en-US" sz="1600" dirty="0" smtClean="0"/>
                        <a:t>7.7</a:t>
                      </a:r>
                      <a:endParaRPr lang="en-US" sz="1600" dirty="0"/>
                    </a:p>
                  </a:txBody>
                  <a:tcPr/>
                </a:tc>
                <a:tc>
                  <a:txBody>
                    <a:bodyPr/>
                    <a:lstStyle/>
                    <a:p>
                      <a:pPr algn="r"/>
                      <a:r>
                        <a:rPr lang="en-US" sz="1600" dirty="0" smtClean="0"/>
                        <a:t>$174M</a:t>
                      </a:r>
                      <a:endParaRPr lang="en-US" sz="1600" dirty="0"/>
                    </a:p>
                  </a:txBody>
                  <a:tcPr/>
                </a:tc>
              </a:tr>
              <a:tr h="276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Dam Rehabilitation</a:t>
                      </a:r>
                    </a:p>
                  </a:txBody>
                  <a:tcPr/>
                </a:tc>
                <a:tc>
                  <a:txBody>
                    <a:bodyPr/>
                    <a:lstStyle/>
                    <a:p>
                      <a:pPr algn="ctr"/>
                      <a:r>
                        <a:rPr lang="en-US" sz="1600" dirty="0" smtClean="0"/>
                        <a:t>8</a:t>
                      </a:r>
                      <a:endParaRPr lang="en-US" sz="1600" dirty="0"/>
                    </a:p>
                  </a:txBody>
                  <a:tcPr/>
                </a:tc>
                <a:tc>
                  <a:txBody>
                    <a:bodyPr/>
                    <a:lstStyle/>
                    <a:p>
                      <a:pPr algn="ctr"/>
                      <a:r>
                        <a:rPr lang="en-US" sz="1600" dirty="0" smtClean="0"/>
                        <a:t>4.5</a:t>
                      </a:r>
                      <a:endParaRPr lang="en-US" sz="1600" dirty="0"/>
                    </a:p>
                  </a:txBody>
                  <a:tcPr/>
                </a:tc>
                <a:tc>
                  <a:txBody>
                    <a:bodyPr/>
                    <a:lstStyle/>
                    <a:p>
                      <a:pPr algn="r"/>
                      <a:r>
                        <a:rPr lang="en-US" sz="1600" dirty="0" smtClean="0"/>
                        <a:t>$279M</a:t>
                      </a:r>
                      <a:endParaRPr lang="en-US" sz="1600" dirty="0"/>
                    </a:p>
                  </a:txBody>
                  <a:tcPr/>
                </a:tc>
              </a:tr>
              <a:tr h="266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WB Accelerated Development of Minor Irrigation</a:t>
                      </a:r>
                    </a:p>
                  </a:txBody>
                  <a:tcPr/>
                </a:tc>
                <a:tc>
                  <a:txBody>
                    <a:bodyPr/>
                    <a:lstStyle/>
                    <a:p>
                      <a:pPr algn="ctr"/>
                      <a:r>
                        <a:rPr lang="en-US" sz="1600" dirty="0" smtClean="0"/>
                        <a:t>6</a:t>
                      </a:r>
                      <a:endParaRPr lang="en-US" sz="1600" dirty="0"/>
                    </a:p>
                  </a:txBody>
                  <a:tcPr/>
                </a:tc>
                <a:tc>
                  <a:txBody>
                    <a:bodyPr/>
                    <a:lstStyle/>
                    <a:p>
                      <a:pPr algn="ctr"/>
                      <a:r>
                        <a:rPr lang="en-US" sz="1600" dirty="0" smtClean="0"/>
                        <a:t>3.2</a:t>
                      </a:r>
                      <a:endParaRPr lang="en-US" sz="1600" dirty="0"/>
                    </a:p>
                  </a:txBody>
                  <a:tcPr/>
                </a:tc>
                <a:tc>
                  <a:txBody>
                    <a:bodyPr/>
                    <a:lstStyle/>
                    <a:p>
                      <a:pPr algn="r"/>
                      <a:r>
                        <a:rPr lang="en-US" sz="1600" dirty="0" smtClean="0"/>
                        <a:t>$250M</a:t>
                      </a:r>
                      <a:endParaRPr lang="en-US" sz="1600" dirty="0"/>
                    </a:p>
                  </a:txBody>
                  <a:tcPr/>
                </a:tc>
              </a:tr>
              <a:tr h="276225">
                <a:tc>
                  <a:txBody>
                    <a:bodyPr/>
                    <a:lstStyle/>
                    <a:p>
                      <a:r>
                        <a:rPr lang="en-US" sz="1600" dirty="0" smtClean="0"/>
                        <a:t>MP Water Sector Restructuring</a:t>
                      </a:r>
                      <a:endParaRPr lang="en-US" sz="1600" dirty="0"/>
                    </a:p>
                  </a:txBody>
                  <a:tcPr/>
                </a:tc>
                <a:tc>
                  <a:txBody>
                    <a:bodyPr/>
                    <a:lstStyle/>
                    <a:p>
                      <a:pPr algn="ctr"/>
                      <a:r>
                        <a:rPr lang="en-US" sz="1600" dirty="0" smtClean="0"/>
                        <a:t>11</a:t>
                      </a:r>
                      <a:endParaRPr lang="en-US" sz="1600" dirty="0"/>
                    </a:p>
                  </a:txBody>
                  <a:tcPr/>
                </a:tc>
                <a:tc>
                  <a:txBody>
                    <a:bodyPr/>
                    <a:lstStyle/>
                    <a:p>
                      <a:pPr algn="ctr"/>
                      <a:r>
                        <a:rPr lang="en-US" sz="1600" dirty="0" smtClean="0"/>
                        <a:t>10.3</a:t>
                      </a:r>
                      <a:endParaRPr lang="en-US" sz="1600" dirty="0"/>
                    </a:p>
                  </a:txBody>
                  <a:tcPr/>
                </a:tc>
                <a:tc>
                  <a:txBody>
                    <a:bodyPr/>
                    <a:lstStyle/>
                    <a:p>
                      <a:pPr algn="r"/>
                      <a:r>
                        <a:rPr lang="en-US" sz="1600" dirty="0" smtClean="0"/>
                        <a:t>$387M</a:t>
                      </a:r>
                      <a:endParaRPr lang="en-US" sz="1600" dirty="0"/>
                    </a:p>
                  </a:txBody>
                  <a:tcPr/>
                </a:tc>
              </a:tr>
              <a:tr h="323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UP Water Sector Restructuring</a:t>
                      </a:r>
                    </a:p>
                  </a:txBody>
                  <a:tcPr/>
                </a:tc>
                <a:tc>
                  <a:txBody>
                    <a:bodyPr/>
                    <a:lstStyle/>
                    <a:p>
                      <a:pPr algn="ctr"/>
                      <a:r>
                        <a:rPr lang="en-US" sz="1600" dirty="0" smtClean="0"/>
                        <a:t>7</a:t>
                      </a:r>
                      <a:endParaRPr lang="en-US" sz="1600" dirty="0"/>
                    </a:p>
                  </a:txBody>
                  <a:tcPr/>
                </a:tc>
                <a:tc>
                  <a:txBody>
                    <a:bodyPr/>
                    <a:lstStyle/>
                    <a:p>
                      <a:pPr algn="ctr"/>
                      <a:r>
                        <a:rPr lang="en-US" sz="1600" dirty="0" smtClean="0"/>
                        <a:t>1.3</a:t>
                      </a:r>
                      <a:endParaRPr lang="en-US" sz="1600" dirty="0"/>
                    </a:p>
                  </a:txBody>
                  <a:tcPr/>
                </a:tc>
                <a:tc>
                  <a:txBody>
                    <a:bodyPr/>
                    <a:lstStyle/>
                    <a:p>
                      <a:pPr algn="r"/>
                      <a:r>
                        <a:rPr lang="en-US" sz="1600" dirty="0" smtClean="0"/>
                        <a:t>$360M</a:t>
                      </a:r>
                      <a:endParaRPr lang="en-US" sz="1600" dirty="0"/>
                    </a:p>
                  </a:txBody>
                  <a:tcPr/>
                </a:tc>
              </a:tr>
              <a:tr h="343142">
                <a:tc>
                  <a:txBody>
                    <a:bodyPr/>
                    <a:lstStyle/>
                    <a:p>
                      <a:r>
                        <a:rPr lang="en-US" sz="1600" dirty="0" smtClean="0"/>
                        <a:t>AP</a:t>
                      </a:r>
                      <a:r>
                        <a:rPr lang="en-US" sz="1600" baseline="0" dirty="0" smtClean="0"/>
                        <a:t> Water Sector Improvement</a:t>
                      </a:r>
                      <a:endParaRPr lang="en-US" sz="1600" dirty="0"/>
                    </a:p>
                  </a:txBody>
                  <a:tcPr/>
                </a:tc>
                <a:tc>
                  <a:txBody>
                    <a:bodyPr/>
                    <a:lstStyle/>
                    <a:p>
                      <a:pPr algn="ctr"/>
                      <a:r>
                        <a:rPr lang="en-US" sz="1600" dirty="0" smtClean="0"/>
                        <a:t>6</a:t>
                      </a:r>
                      <a:endParaRPr lang="en-US" sz="1600" dirty="0"/>
                    </a:p>
                  </a:txBody>
                  <a:tcPr/>
                </a:tc>
                <a:tc>
                  <a:txBody>
                    <a:bodyPr/>
                    <a:lstStyle/>
                    <a:p>
                      <a:pPr algn="ctr"/>
                      <a:r>
                        <a:rPr lang="en-US" sz="1600" dirty="0" smtClean="0"/>
                        <a:t>4.6</a:t>
                      </a:r>
                      <a:endParaRPr lang="en-US" sz="1600" dirty="0"/>
                    </a:p>
                  </a:txBody>
                  <a:tcPr/>
                </a:tc>
                <a:tc>
                  <a:txBody>
                    <a:bodyPr/>
                    <a:lstStyle/>
                    <a:p>
                      <a:pPr algn="r"/>
                      <a:r>
                        <a:rPr lang="en-US" sz="1600" dirty="0" smtClean="0"/>
                        <a:t>$450M</a:t>
                      </a:r>
                      <a:endParaRPr lang="en-US" sz="1600" dirty="0"/>
                    </a:p>
                  </a:txBody>
                  <a:tcPr/>
                </a:tc>
              </a:tr>
              <a:tr h="371475">
                <a:tc>
                  <a:txBody>
                    <a:bodyPr/>
                    <a:lstStyle/>
                    <a:p>
                      <a:r>
                        <a:rPr lang="en-US" sz="1600" dirty="0" smtClean="0"/>
                        <a:t>National</a:t>
                      </a:r>
                      <a:r>
                        <a:rPr lang="en-US" sz="1600" baseline="0" dirty="0" smtClean="0"/>
                        <a:t> Ganga River Basin Project</a:t>
                      </a:r>
                      <a:endParaRPr lang="en-US" sz="1600" dirty="0"/>
                    </a:p>
                  </a:txBody>
                  <a:tcPr/>
                </a:tc>
                <a:tc>
                  <a:txBody>
                    <a:bodyPr/>
                    <a:lstStyle/>
                    <a:p>
                      <a:pPr algn="ctr"/>
                      <a:r>
                        <a:rPr lang="en-US" sz="1600" dirty="0" smtClean="0"/>
                        <a:t>8</a:t>
                      </a:r>
                      <a:endParaRPr lang="en-US" sz="1600" dirty="0"/>
                    </a:p>
                  </a:txBody>
                  <a:tcPr/>
                </a:tc>
                <a:tc>
                  <a:txBody>
                    <a:bodyPr/>
                    <a:lstStyle/>
                    <a:p>
                      <a:pPr algn="ctr"/>
                      <a:r>
                        <a:rPr lang="en-US" sz="1600" dirty="0" smtClean="0"/>
                        <a:t>3.6</a:t>
                      </a:r>
                      <a:endParaRPr lang="en-US" sz="1600" dirty="0"/>
                    </a:p>
                  </a:txBody>
                  <a:tcPr/>
                </a:tc>
                <a:tc>
                  <a:txBody>
                    <a:bodyPr/>
                    <a:lstStyle/>
                    <a:p>
                      <a:pPr algn="r"/>
                      <a:r>
                        <a:rPr lang="en-US" sz="1600" dirty="0" smtClean="0"/>
                        <a:t>$1,000M</a:t>
                      </a:r>
                      <a:endParaRPr lang="en-US" sz="1600" dirty="0"/>
                    </a:p>
                  </a:txBody>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AVERAGE/TOTAL</a:t>
                      </a:r>
                    </a:p>
                  </a:txBody>
                  <a:tcPr/>
                </a:tc>
                <a:tc>
                  <a:txBody>
                    <a:bodyPr/>
                    <a:lstStyle/>
                    <a:p>
                      <a:pPr algn="ctr"/>
                      <a:r>
                        <a:rPr lang="en-US" sz="1600" dirty="0" smtClean="0"/>
                        <a:t>7.9</a:t>
                      </a:r>
                      <a:endParaRPr lang="en-US" sz="1600" dirty="0"/>
                    </a:p>
                  </a:txBody>
                  <a:tcPr/>
                </a:tc>
                <a:tc>
                  <a:txBody>
                    <a:bodyPr/>
                    <a:lstStyle/>
                    <a:p>
                      <a:pPr algn="ctr"/>
                      <a:r>
                        <a:rPr lang="en-US" sz="1600" dirty="0" smtClean="0"/>
                        <a:t>5.2</a:t>
                      </a:r>
                      <a:endParaRPr lang="en-US" sz="1600" dirty="0"/>
                    </a:p>
                  </a:txBody>
                  <a:tcPr/>
                </a:tc>
                <a:tc>
                  <a:txBody>
                    <a:bodyPr/>
                    <a:lstStyle/>
                    <a:p>
                      <a:pPr algn="r"/>
                      <a:r>
                        <a:rPr lang="en-US" sz="1600" b="1" dirty="0" smtClean="0"/>
                        <a:t>~$3,000M</a:t>
                      </a:r>
                      <a:endParaRPr lang="en-US" sz="1600" b="1" dirty="0"/>
                    </a:p>
                  </a:txBody>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India Water Resources</a:t>
                      </a:r>
                      <a:r>
                        <a:rPr lang="en-US" sz="1600" b="0" baseline="0" dirty="0" smtClean="0"/>
                        <a:t> Management (Hydrology 3)</a:t>
                      </a:r>
                      <a:endParaRPr lang="en-US" sz="1600" b="0" dirty="0" smtClean="0"/>
                    </a:p>
                  </a:txBody>
                  <a:tcPr/>
                </a:tc>
                <a:tc>
                  <a:txBody>
                    <a:bodyPr/>
                    <a:lstStyle/>
                    <a:p>
                      <a:r>
                        <a:rPr lang="en-US" sz="1600" dirty="0" smtClean="0"/>
                        <a:t>In prep</a:t>
                      </a:r>
                      <a:endParaRPr lang="en-US" sz="1600" dirty="0"/>
                    </a:p>
                  </a:txBody>
                  <a:tcPr/>
                </a:tc>
                <a:tc>
                  <a:txBody>
                    <a:bodyPr/>
                    <a:lstStyle/>
                    <a:p>
                      <a:endParaRPr lang="en-US" sz="1600" dirty="0"/>
                    </a:p>
                  </a:txBody>
                  <a:tcPr/>
                </a:tc>
                <a:tc>
                  <a:txBody>
                    <a:bodyPr/>
                    <a:lstStyle/>
                    <a:p>
                      <a:pPr algn="r"/>
                      <a:r>
                        <a:rPr lang="en-US" sz="1600" dirty="0" smtClean="0"/>
                        <a:t>$370M</a:t>
                      </a:r>
                      <a:endParaRPr lang="en-US" sz="1600" dirty="0"/>
                    </a:p>
                  </a:txBody>
                  <a:tcPr/>
                </a:tc>
              </a:tr>
            </a:tbl>
          </a:graphicData>
        </a:graphic>
      </p:graphicFrame>
    </p:spTree>
    <p:extLst>
      <p:ext uri="{BB962C8B-B14F-4D97-AF65-F5344CB8AC3E}">
        <p14:creationId xmlns:p14="http://schemas.microsoft.com/office/powerpoint/2010/main" val="231733972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Presentation outline</a:t>
            </a:r>
            <a:endParaRPr lang="en-US" dirty="0"/>
          </a:p>
        </p:txBody>
      </p:sp>
      <p:sp>
        <p:nvSpPr>
          <p:cNvPr id="3" name="Subtitle 2"/>
          <p:cNvSpPr>
            <a:spLocks noGrp="1"/>
          </p:cNvSpPr>
          <p:nvPr>
            <p:ph type="body" sz="quarter" idx="11"/>
          </p:nvPr>
        </p:nvSpPr>
        <p:spPr/>
        <p:txBody>
          <a:bodyPr/>
          <a:lstStyle/>
          <a:p>
            <a:r>
              <a:rPr lang="en-US" dirty="0" smtClean="0"/>
              <a:t>Introduction</a:t>
            </a:r>
          </a:p>
          <a:p>
            <a:pPr lvl="1"/>
            <a:r>
              <a:rPr lang="en-US" dirty="0" smtClean="0"/>
              <a:t>Key water resources issues in India</a:t>
            </a:r>
          </a:p>
          <a:p>
            <a:pPr lvl="1"/>
            <a:r>
              <a:rPr lang="en-US" dirty="0" smtClean="0"/>
              <a:t>The IWRM Challenge</a:t>
            </a:r>
          </a:p>
          <a:p>
            <a:r>
              <a:rPr lang="en-US" dirty="0" smtClean="0"/>
              <a:t>WBG Portfolio</a:t>
            </a:r>
          </a:p>
          <a:p>
            <a:pPr lvl="1"/>
            <a:r>
              <a:rPr lang="en-US" dirty="0" smtClean="0"/>
              <a:t>Size, scope, geography, progress</a:t>
            </a:r>
          </a:p>
          <a:p>
            <a:r>
              <a:rPr lang="en-US" dirty="0" smtClean="0"/>
              <a:t>Future directions</a:t>
            </a:r>
          </a:p>
          <a:p>
            <a:pPr lvl="1"/>
            <a:r>
              <a:rPr lang="en-US" dirty="0" smtClean="0"/>
              <a:t>Changing needs and opportunities</a:t>
            </a:r>
            <a:endParaRPr lang="en-US" dirty="0"/>
          </a:p>
        </p:txBody>
      </p:sp>
      <p:pic>
        <p:nvPicPr>
          <p:cNvPr id="6" name="Picture 2" descr="http://alexajaysayhey.files.wordpress.com/2012/10/ganga-river-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533" y="1466850"/>
            <a:ext cx="2393658" cy="17952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1.trekearth.com/photos/29295/idyllic_ganga_ri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6"/>
          <a:stretch/>
        </p:blipFill>
        <p:spPr bwMode="auto">
          <a:xfrm>
            <a:off x="6620534" y="3625796"/>
            <a:ext cx="2393657" cy="179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4556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73126" y="3460545"/>
            <a:ext cx="3170711" cy="2759148"/>
            <a:chOff x="5698365" y="4028964"/>
            <a:chExt cx="3445635" cy="2759148"/>
          </a:xfrm>
        </p:grpSpPr>
        <p:sp>
          <p:nvSpPr>
            <p:cNvPr id="42" name="Rectangle 41"/>
            <p:cNvSpPr/>
            <p:nvPr/>
          </p:nvSpPr>
          <p:spPr>
            <a:xfrm>
              <a:off x="5698365" y="4088339"/>
              <a:ext cx="3445635" cy="26997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Isosceles Triangle 46"/>
            <p:cNvSpPr/>
            <p:nvPr/>
          </p:nvSpPr>
          <p:spPr bwMode="auto">
            <a:xfrm>
              <a:off x="5831716" y="5050439"/>
              <a:ext cx="197643" cy="279111"/>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48" name="TextBox 47"/>
            <p:cNvSpPr txBox="1"/>
            <p:nvPr/>
          </p:nvSpPr>
          <p:spPr>
            <a:xfrm>
              <a:off x="6152482" y="5005329"/>
              <a:ext cx="2991518" cy="338554"/>
            </a:xfrm>
            <a:prstGeom prst="rect">
              <a:avLst/>
            </a:prstGeom>
            <a:noFill/>
          </p:spPr>
          <p:txBody>
            <a:bodyPr wrap="square" rtlCol="0">
              <a:spAutoFit/>
            </a:bodyPr>
            <a:lstStyle/>
            <a:p>
              <a:r>
                <a:rPr lang="en-US" b="1" dirty="0" smtClean="0">
                  <a:solidFill>
                    <a:schemeClr val="bg2"/>
                  </a:solidFill>
                </a:rPr>
                <a:t>Tank /Irrigation: 4</a:t>
              </a:r>
              <a:endParaRPr lang="en-US" b="1" dirty="0">
                <a:solidFill>
                  <a:schemeClr val="bg2"/>
                </a:solidFill>
              </a:endParaRPr>
            </a:p>
          </p:txBody>
        </p:sp>
        <p:sp>
          <p:nvSpPr>
            <p:cNvPr id="49" name="TextBox 48"/>
            <p:cNvSpPr txBox="1"/>
            <p:nvPr/>
          </p:nvSpPr>
          <p:spPr>
            <a:xfrm>
              <a:off x="6131525" y="5499491"/>
              <a:ext cx="3012474" cy="584775"/>
            </a:xfrm>
            <a:prstGeom prst="rect">
              <a:avLst/>
            </a:prstGeom>
            <a:noFill/>
          </p:spPr>
          <p:txBody>
            <a:bodyPr wrap="square" rtlCol="0">
              <a:spAutoFit/>
            </a:bodyPr>
            <a:lstStyle/>
            <a:p>
              <a:r>
                <a:rPr lang="en-US" b="1" dirty="0" smtClean="0">
                  <a:solidFill>
                    <a:schemeClr val="bg2"/>
                  </a:solidFill>
                </a:rPr>
                <a:t>Water Sector Restructuring Project: 3</a:t>
              </a:r>
              <a:endParaRPr lang="en-US" b="1" dirty="0">
                <a:solidFill>
                  <a:schemeClr val="bg2"/>
                </a:solidFill>
              </a:endParaRPr>
            </a:p>
          </p:txBody>
        </p:sp>
        <p:sp>
          <p:nvSpPr>
            <p:cNvPr id="50" name="TextBox 49"/>
            <p:cNvSpPr txBox="1"/>
            <p:nvPr/>
          </p:nvSpPr>
          <p:spPr>
            <a:xfrm>
              <a:off x="6093652" y="6259878"/>
              <a:ext cx="2974148" cy="338554"/>
            </a:xfrm>
            <a:prstGeom prst="rect">
              <a:avLst/>
            </a:prstGeom>
            <a:noFill/>
          </p:spPr>
          <p:txBody>
            <a:bodyPr wrap="square" rtlCol="0">
              <a:spAutoFit/>
            </a:bodyPr>
            <a:lstStyle/>
            <a:p>
              <a:r>
                <a:rPr lang="en-US" b="1" dirty="0" smtClean="0">
                  <a:solidFill>
                    <a:schemeClr val="bg2"/>
                  </a:solidFill>
                </a:rPr>
                <a:t>Watershed/Agriculture: 3</a:t>
              </a:r>
              <a:endParaRPr lang="en-US" b="1" dirty="0">
                <a:solidFill>
                  <a:schemeClr val="bg2"/>
                </a:solidFill>
              </a:endParaRPr>
            </a:p>
          </p:txBody>
        </p:sp>
        <p:sp>
          <p:nvSpPr>
            <p:cNvPr id="51" name="&quot;No&quot; Symbol 50"/>
            <p:cNvSpPr/>
            <p:nvPr/>
          </p:nvSpPr>
          <p:spPr>
            <a:xfrm>
              <a:off x="5792914" y="6347618"/>
              <a:ext cx="304800" cy="224631"/>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a:off x="5758276" y="5595626"/>
              <a:ext cx="330994" cy="304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TextBox 52"/>
            <p:cNvSpPr txBox="1"/>
            <p:nvPr/>
          </p:nvSpPr>
          <p:spPr>
            <a:xfrm>
              <a:off x="6239299" y="4472067"/>
              <a:ext cx="2558801" cy="338554"/>
            </a:xfrm>
            <a:prstGeom prst="rect">
              <a:avLst/>
            </a:prstGeom>
            <a:noFill/>
          </p:spPr>
          <p:txBody>
            <a:bodyPr wrap="square" rtlCol="0">
              <a:spAutoFit/>
            </a:bodyPr>
            <a:lstStyle/>
            <a:p>
              <a:r>
                <a:rPr lang="en-US" b="1" dirty="0" smtClean="0">
                  <a:solidFill>
                    <a:schemeClr val="bg2"/>
                  </a:solidFill>
                </a:rPr>
                <a:t>DRIP Project (Dams): 4</a:t>
              </a:r>
              <a:endParaRPr lang="en-US" b="1" dirty="0">
                <a:solidFill>
                  <a:schemeClr val="bg2"/>
                </a:solidFill>
              </a:endParaRPr>
            </a:p>
          </p:txBody>
        </p:sp>
        <p:sp>
          <p:nvSpPr>
            <p:cNvPr id="54" name="Isosceles Triangle 53"/>
            <p:cNvSpPr/>
            <p:nvPr/>
          </p:nvSpPr>
          <p:spPr bwMode="auto">
            <a:xfrm rot="10800000">
              <a:off x="5816024" y="4535962"/>
              <a:ext cx="281690" cy="275790"/>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55" name="Rectangle 54"/>
            <p:cNvSpPr/>
            <p:nvPr/>
          </p:nvSpPr>
          <p:spPr>
            <a:xfrm>
              <a:off x="5792915" y="4028964"/>
              <a:ext cx="2695442" cy="400110"/>
            </a:xfrm>
            <a:prstGeom prst="rect">
              <a:avLst/>
            </a:prstGeom>
          </p:spPr>
          <p:txBody>
            <a:bodyPr wrap="square">
              <a:spAutoFit/>
            </a:bodyPr>
            <a:lstStyle/>
            <a:p>
              <a:r>
                <a:rPr lang="en-US" sz="2000" b="1" dirty="0" smtClean="0"/>
                <a:t>State Projects</a:t>
              </a:r>
              <a:endParaRPr lang="en-US" sz="2000" b="1" dirty="0"/>
            </a:p>
          </p:txBody>
        </p:sp>
      </p:grpSp>
      <p:sp>
        <p:nvSpPr>
          <p:cNvPr id="9" name="Title 8"/>
          <p:cNvSpPr>
            <a:spLocks noGrp="1"/>
          </p:cNvSpPr>
          <p:nvPr>
            <p:ph type="title"/>
          </p:nvPr>
        </p:nvSpPr>
        <p:spPr>
          <a:xfrm>
            <a:off x="166255" y="178143"/>
            <a:ext cx="3554758" cy="926726"/>
          </a:xfrm>
        </p:spPr>
        <p:txBody>
          <a:bodyPr>
            <a:normAutofit fontScale="90000"/>
          </a:bodyPr>
          <a:lstStyle/>
          <a:p>
            <a:r>
              <a:rPr lang="en-US" dirty="0" smtClean="0"/>
              <a:t>India Water </a:t>
            </a:r>
            <a:r>
              <a:rPr lang="en-US" dirty="0"/>
              <a:t>Resources </a:t>
            </a:r>
            <a:r>
              <a:rPr lang="en-US" dirty="0" smtClean="0"/>
              <a:t>Projects</a:t>
            </a:r>
            <a:endParaRPr lang="en-US" dirty="0"/>
          </a:p>
        </p:txBody>
      </p:sp>
      <p:grpSp>
        <p:nvGrpSpPr>
          <p:cNvPr id="56" name="Group 55"/>
          <p:cNvGrpSpPr/>
          <p:nvPr/>
        </p:nvGrpSpPr>
        <p:grpSpPr>
          <a:xfrm>
            <a:off x="3721013" y="71253"/>
            <a:ext cx="5422985" cy="6786747"/>
            <a:chOff x="2467796" y="541852"/>
            <a:chExt cx="5237019" cy="6662057"/>
          </a:xfrm>
        </p:grpSpPr>
        <p:pic>
          <p:nvPicPr>
            <p:cNvPr id="57" name="Picture 2" descr="India Political Map"/>
            <p:cNvPicPr>
              <a:picLocks noChangeAspect="1" noChangeArrowheads="1"/>
            </p:cNvPicPr>
            <p:nvPr/>
          </p:nvPicPr>
          <p:blipFill rotWithShape="1">
            <a:blip r:embed="rId2">
              <a:extLst>
                <a:ext uri="{28A0092B-C50C-407E-A947-70E740481C1C}">
                  <a14:useLocalDpi xmlns:a14="http://schemas.microsoft.com/office/drawing/2010/main" val="0"/>
                </a:ext>
              </a:extLst>
            </a:blip>
            <a:srcRect l="1897" t="1342" r="1532" b="1472"/>
            <a:stretch/>
          </p:blipFill>
          <p:spPr bwMode="auto">
            <a:xfrm>
              <a:off x="2467796" y="541852"/>
              <a:ext cx="5237019" cy="6662057"/>
            </a:xfrm>
            <a:prstGeom prst="rect">
              <a:avLst/>
            </a:prstGeom>
            <a:noFill/>
            <a:extLst>
              <a:ext uri="{909E8E84-426E-40DD-AFC4-6F175D3DCCD1}">
                <a14:hiddenFill xmlns:a14="http://schemas.microsoft.com/office/drawing/2010/main">
                  <a:solidFill>
                    <a:srgbClr val="FFFFFF"/>
                  </a:solidFill>
                </a14:hiddenFill>
              </a:ext>
            </a:extLst>
          </p:spPr>
        </p:pic>
        <p:sp>
          <p:nvSpPr>
            <p:cNvPr id="58" name="Isosceles Triangle 57"/>
            <p:cNvSpPr/>
            <p:nvPr/>
          </p:nvSpPr>
          <p:spPr bwMode="auto">
            <a:xfrm>
              <a:off x="4607717" y="4713735"/>
              <a:ext cx="197643" cy="277302"/>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59" name="Oval 58"/>
            <p:cNvSpPr/>
            <p:nvPr/>
          </p:nvSpPr>
          <p:spPr>
            <a:xfrm>
              <a:off x="4025502" y="5980578"/>
              <a:ext cx="232169" cy="1652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Oval 59"/>
            <p:cNvSpPr/>
            <p:nvPr/>
          </p:nvSpPr>
          <p:spPr>
            <a:xfrm>
              <a:off x="4267197" y="4892077"/>
              <a:ext cx="330994" cy="304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Oval 60"/>
            <p:cNvSpPr/>
            <p:nvPr/>
          </p:nvSpPr>
          <p:spPr>
            <a:xfrm>
              <a:off x="4105274" y="3305155"/>
              <a:ext cx="251222" cy="30927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Oval 61"/>
            <p:cNvSpPr/>
            <p:nvPr/>
          </p:nvSpPr>
          <p:spPr>
            <a:xfrm>
              <a:off x="4248147" y="2695477"/>
              <a:ext cx="277417" cy="2240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quot;No&quot; Symbol 62"/>
            <p:cNvSpPr/>
            <p:nvPr/>
          </p:nvSpPr>
          <p:spPr>
            <a:xfrm>
              <a:off x="4348161" y="2202741"/>
              <a:ext cx="304800" cy="224631"/>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4" name="&quot;No&quot; Symbol 63"/>
            <p:cNvSpPr/>
            <p:nvPr/>
          </p:nvSpPr>
          <p:spPr>
            <a:xfrm>
              <a:off x="3952875" y="1813962"/>
              <a:ext cx="304800" cy="224631"/>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5" name="Isosceles Triangle 64"/>
            <p:cNvSpPr/>
            <p:nvPr/>
          </p:nvSpPr>
          <p:spPr bwMode="auto">
            <a:xfrm rot="10800000">
              <a:off x="3618734" y="5961788"/>
              <a:ext cx="395287" cy="279111"/>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6" name="Isosceles Triangle 65"/>
            <p:cNvSpPr/>
            <p:nvPr/>
          </p:nvSpPr>
          <p:spPr bwMode="auto">
            <a:xfrm rot="10800000">
              <a:off x="4130276" y="3749852"/>
              <a:ext cx="302417" cy="279111"/>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7" name="Isosceles Triangle 66"/>
            <p:cNvSpPr/>
            <p:nvPr/>
          </p:nvSpPr>
          <p:spPr bwMode="auto">
            <a:xfrm rot="21185382">
              <a:off x="5391340" y="3889191"/>
              <a:ext cx="213300" cy="279546"/>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8" name="Isosceles Triangle 67"/>
            <p:cNvSpPr/>
            <p:nvPr/>
          </p:nvSpPr>
          <p:spPr bwMode="auto">
            <a:xfrm rot="10800000">
              <a:off x="4225691" y="5715619"/>
              <a:ext cx="350045" cy="279111"/>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9" name="Isosceles Triangle 68"/>
            <p:cNvSpPr/>
            <p:nvPr/>
          </p:nvSpPr>
          <p:spPr bwMode="auto">
            <a:xfrm rot="10800000">
              <a:off x="5075522" y="4194952"/>
              <a:ext cx="395287" cy="279111"/>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0" name="Isosceles Triangle 69"/>
            <p:cNvSpPr/>
            <p:nvPr/>
          </p:nvSpPr>
          <p:spPr bwMode="auto">
            <a:xfrm rot="21185382">
              <a:off x="5992323" y="3186668"/>
              <a:ext cx="213300" cy="279546"/>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1" name="Isosceles Triangle 70"/>
            <p:cNvSpPr/>
            <p:nvPr/>
          </p:nvSpPr>
          <p:spPr bwMode="auto">
            <a:xfrm>
              <a:off x="4079080" y="6029880"/>
              <a:ext cx="197643" cy="277302"/>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2" name="&quot;No&quot; Symbol 71"/>
            <p:cNvSpPr/>
            <p:nvPr/>
          </p:nvSpPr>
          <p:spPr>
            <a:xfrm>
              <a:off x="3623593" y="5187617"/>
              <a:ext cx="304800" cy="224631"/>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3" name="Isosceles Triangle 72"/>
            <p:cNvSpPr/>
            <p:nvPr/>
          </p:nvSpPr>
          <p:spPr bwMode="auto">
            <a:xfrm rot="10800000">
              <a:off x="3711604" y="4829982"/>
              <a:ext cx="302417" cy="279111"/>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grpSp>
      <p:sp>
        <p:nvSpPr>
          <p:cNvPr id="74" name="Rectangle 73"/>
          <p:cNvSpPr/>
          <p:nvPr/>
        </p:nvSpPr>
        <p:spPr>
          <a:xfrm>
            <a:off x="273125" y="1998000"/>
            <a:ext cx="3170711" cy="975000"/>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2000" dirty="0" smtClean="0"/>
              <a:t>National </a:t>
            </a:r>
            <a:r>
              <a:rPr lang="en-US" sz="2000" dirty="0"/>
              <a:t>Projects</a:t>
            </a:r>
          </a:p>
          <a:p>
            <a:pPr marL="342900" indent="-342900">
              <a:buFont typeface="Arial" panose="020B0604020202020204" pitchFamily="34" charset="0"/>
              <a:buChar char="•"/>
            </a:pPr>
            <a:r>
              <a:rPr lang="en-US" sz="1800" dirty="0" smtClean="0">
                <a:solidFill>
                  <a:schemeClr val="bg2"/>
                </a:solidFill>
              </a:rPr>
              <a:t>Hydrology </a:t>
            </a:r>
            <a:r>
              <a:rPr lang="en-US" sz="1800" dirty="0">
                <a:solidFill>
                  <a:schemeClr val="bg2"/>
                </a:solidFill>
              </a:rPr>
              <a:t>Project</a:t>
            </a:r>
          </a:p>
          <a:p>
            <a:pPr marL="342900" indent="-342900">
              <a:buFont typeface="Arial" panose="020B0604020202020204" pitchFamily="34" charset="0"/>
              <a:buChar char="•"/>
            </a:pPr>
            <a:r>
              <a:rPr lang="en-US" sz="1800" dirty="0">
                <a:solidFill>
                  <a:schemeClr val="bg2"/>
                </a:solidFill>
              </a:rPr>
              <a:t>Watershed Project</a:t>
            </a:r>
          </a:p>
        </p:txBody>
      </p:sp>
    </p:spTree>
    <p:extLst>
      <p:ext uri="{BB962C8B-B14F-4D97-AF65-F5344CB8AC3E}">
        <p14:creationId xmlns:p14="http://schemas.microsoft.com/office/powerpoint/2010/main" val="133997512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National Ganga River Basin Project</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Objectives</a:t>
            </a:r>
          </a:p>
          <a:p>
            <a:pPr lvl="1"/>
            <a:r>
              <a:rPr lang="en-US" sz="1900" dirty="0" smtClean="0"/>
              <a:t>build capacity of NGRBA’s nascent operational-level institutions at both the central and the state levels, so they can manage the long-term Ganga clean-up and conservation program</a:t>
            </a:r>
          </a:p>
          <a:p>
            <a:pPr lvl="1"/>
            <a:r>
              <a:rPr lang="en-US" sz="1900" dirty="0" smtClean="0"/>
              <a:t>implement diverse investments for reducing point-source pollution in a sustainable manner</a:t>
            </a:r>
          </a:p>
          <a:p>
            <a:r>
              <a:rPr lang="en-US" sz="2400" dirty="0" smtClean="0"/>
              <a:t>Institutional </a:t>
            </a:r>
            <a:r>
              <a:rPr lang="en-US" sz="2400" dirty="0"/>
              <a:t>Development </a:t>
            </a:r>
            <a:r>
              <a:rPr lang="en-US" sz="2400" dirty="0" smtClean="0"/>
              <a:t>($</a:t>
            </a:r>
            <a:r>
              <a:rPr lang="en-US" sz="2400" dirty="0"/>
              <a:t>200 </a:t>
            </a:r>
            <a:r>
              <a:rPr lang="en-US" sz="2400" dirty="0" smtClean="0"/>
              <a:t>Million)</a:t>
            </a:r>
          </a:p>
          <a:p>
            <a:pPr lvl="1"/>
            <a:r>
              <a:rPr lang="en-US" sz="1900" dirty="0" smtClean="0"/>
              <a:t>Support </a:t>
            </a:r>
            <a:r>
              <a:rPr lang="en-US" sz="1900" dirty="0"/>
              <a:t>to NMCG &amp; SPMGs</a:t>
            </a:r>
          </a:p>
          <a:p>
            <a:pPr lvl="1"/>
            <a:r>
              <a:rPr lang="en-US" sz="1900" dirty="0"/>
              <a:t>Ganga Knowledge Center</a:t>
            </a:r>
          </a:p>
          <a:p>
            <a:pPr lvl="1"/>
            <a:r>
              <a:rPr lang="en-US" sz="1900" dirty="0"/>
              <a:t>Upgrading WQM systems</a:t>
            </a:r>
          </a:p>
          <a:p>
            <a:pPr lvl="1"/>
            <a:r>
              <a:rPr lang="en-US" sz="1900" dirty="0"/>
              <a:t>Capacity building of </a:t>
            </a:r>
            <a:r>
              <a:rPr lang="en-US" sz="1900" dirty="0" smtClean="0"/>
              <a:t>ULBs, PCBs</a:t>
            </a:r>
            <a:endParaRPr lang="en-US" sz="1900" dirty="0"/>
          </a:p>
          <a:p>
            <a:pPr lvl="1"/>
            <a:r>
              <a:rPr lang="en-US" sz="1900" dirty="0"/>
              <a:t>Communications &amp; </a:t>
            </a:r>
            <a:r>
              <a:rPr lang="en-US" sz="1900" dirty="0" smtClean="0"/>
              <a:t>outreach</a:t>
            </a:r>
          </a:p>
          <a:p>
            <a:r>
              <a:rPr lang="en-US" sz="2400" dirty="0"/>
              <a:t>Infrastructure </a:t>
            </a:r>
            <a:r>
              <a:rPr lang="en-US" sz="2400" dirty="0" smtClean="0"/>
              <a:t>Investments ($</a:t>
            </a:r>
            <a:r>
              <a:rPr lang="en-US" sz="2400" dirty="0"/>
              <a:t>1,356 </a:t>
            </a:r>
            <a:r>
              <a:rPr lang="en-US" sz="2400" dirty="0" smtClean="0"/>
              <a:t>Million)</a:t>
            </a:r>
          </a:p>
          <a:p>
            <a:pPr lvl="1"/>
            <a:r>
              <a:rPr lang="en-US" sz="1900" dirty="0" smtClean="0"/>
              <a:t>Framework approach</a:t>
            </a:r>
            <a:endParaRPr lang="en-US" sz="1900" dirty="0"/>
          </a:p>
          <a:p>
            <a:pPr lvl="1"/>
            <a:r>
              <a:rPr lang="en-US" sz="1900" dirty="0"/>
              <a:t>Four </a:t>
            </a:r>
            <a:r>
              <a:rPr lang="en-US" sz="1900" dirty="0" smtClean="0"/>
              <a:t>sectors: Wastewater Industrial pollution Solid </a:t>
            </a:r>
            <a:r>
              <a:rPr lang="en-US" sz="1900" dirty="0"/>
              <a:t>waste </a:t>
            </a:r>
            <a:r>
              <a:rPr lang="en-US" sz="1900" dirty="0" smtClean="0"/>
              <a:t>management; River </a:t>
            </a:r>
            <a:r>
              <a:rPr lang="en-US" sz="1900" dirty="0"/>
              <a:t>front development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87640E6-BBAF-4981-A755-A97BF3667026}" type="slidenum">
              <a:rPr lang="en-US" smtClean="0"/>
              <a:pPr/>
              <a:t>20</a:t>
            </a:fld>
            <a:endParaRPr lang="en-US"/>
          </a:p>
        </p:txBody>
      </p:sp>
      <p:pic>
        <p:nvPicPr>
          <p:cNvPr id="9" name="Picture 8" descr="http://www.ens-newswire.com/ens/mar2007/20070321_gan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334" y="3040082"/>
            <a:ext cx="2454235" cy="1840676"/>
          </a:xfrm>
          <a:prstGeom prst="rect">
            <a:avLst/>
          </a:prstGeom>
          <a:ln>
            <a:noFill/>
          </a:ln>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106341848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NGRBA – Lessons Learnt</a:t>
            </a:r>
            <a:endParaRPr lang="en-US"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21</a:t>
            </a:fld>
            <a:endParaRPr lang="en-US" dirty="0"/>
          </a:p>
        </p:txBody>
      </p:sp>
      <p:sp>
        <p:nvSpPr>
          <p:cNvPr id="4" name="Content Placeholder 3"/>
          <p:cNvSpPr>
            <a:spLocks noGrp="1"/>
          </p:cNvSpPr>
          <p:nvPr>
            <p:ph sz="quarter" idx="12"/>
          </p:nvPr>
        </p:nvSpPr>
        <p:spPr>
          <a:xfrm>
            <a:off x="275129" y="1401288"/>
            <a:ext cx="8593742" cy="5209468"/>
          </a:xfrm>
        </p:spPr>
        <p:txBody>
          <a:bodyPr vert="horz" lIns="91440" tIns="45720" rIns="91440" bIns="45720" rtlCol="0">
            <a:noAutofit/>
          </a:bodyPr>
          <a:lstStyle/>
          <a:p>
            <a:pPr marL="457200" indent="-457200">
              <a:buChar char="•"/>
            </a:pPr>
            <a:r>
              <a:rPr lang="en-US" sz="2000" dirty="0"/>
              <a:t>A prioritization plan is urgently needed</a:t>
            </a:r>
          </a:p>
          <a:p>
            <a:pPr lvl="1"/>
            <a:r>
              <a:rPr lang="en-US" sz="1600" dirty="0" smtClean="0"/>
              <a:t>Limited </a:t>
            </a:r>
            <a:r>
              <a:rPr lang="en-US" sz="1600" dirty="0"/>
              <a:t>resources have been allocated across five States using common sense but not evidence based decision making, and no exclusive focus on “hot spots”</a:t>
            </a:r>
          </a:p>
          <a:p>
            <a:pPr marL="457200" indent="-457200">
              <a:buChar char="•"/>
            </a:pPr>
            <a:r>
              <a:rPr lang="en-US" sz="2000" dirty="0"/>
              <a:t>The central government cannot subsidize </a:t>
            </a:r>
            <a:r>
              <a:rPr lang="en-US" sz="2000" i="1" dirty="0"/>
              <a:t>ad infinitum</a:t>
            </a:r>
          </a:p>
          <a:p>
            <a:pPr lvl="1"/>
            <a:r>
              <a:rPr lang="en-US" sz="1600" dirty="0"/>
              <a:t>Clean-up is expensive. Traditional wastewater conveyance systems and treatment are expensive. Adding in re-use and </a:t>
            </a:r>
            <a:r>
              <a:rPr lang="en-US" sz="1600" dirty="0" smtClean="0"/>
              <a:t>re-cycling </a:t>
            </a:r>
            <a:r>
              <a:rPr lang="en-US" sz="1600" dirty="0"/>
              <a:t>is expensive. Transaction costs </a:t>
            </a:r>
            <a:r>
              <a:rPr lang="en-US" sz="1600" dirty="0" smtClean="0"/>
              <a:t>high</a:t>
            </a:r>
            <a:endParaRPr lang="en-US" sz="1600" dirty="0"/>
          </a:p>
          <a:p>
            <a:pPr lvl="1"/>
            <a:r>
              <a:rPr lang="en-US" sz="1600" dirty="0"/>
              <a:t>Private sector participation and local state and urban revenue generation are </a:t>
            </a:r>
            <a:r>
              <a:rPr lang="en-US" sz="1600" dirty="0" smtClean="0"/>
              <a:t>essential; their </a:t>
            </a:r>
            <a:r>
              <a:rPr lang="en-US" sz="1600" dirty="0"/>
              <a:t>mobilization </a:t>
            </a:r>
            <a:r>
              <a:rPr lang="en-US" sz="1600" dirty="0" smtClean="0"/>
              <a:t>however, requires policy reforms</a:t>
            </a:r>
            <a:endParaRPr lang="en-US" sz="1600" dirty="0"/>
          </a:p>
          <a:p>
            <a:pPr marL="457200" indent="-457200">
              <a:buChar char="•"/>
            </a:pPr>
            <a:r>
              <a:rPr lang="en-US" sz="2000" dirty="0"/>
              <a:t>Clean-up cannot be </a:t>
            </a:r>
            <a:r>
              <a:rPr lang="en-US" sz="2000" dirty="0" smtClean="0"/>
              <a:t>de-coupled from </a:t>
            </a:r>
            <a:r>
              <a:rPr lang="en-US" sz="2000" dirty="0"/>
              <a:t>policy making</a:t>
            </a:r>
          </a:p>
          <a:p>
            <a:pPr lvl="1"/>
            <a:r>
              <a:rPr lang="en-US" sz="1600" dirty="0" smtClean="0"/>
              <a:t>PPPs are </a:t>
            </a:r>
            <a:r>
              <a:rPr lang="en-US" sz="1600" dirty="0"/>
              <a:t>contingent on revenue streams. </a:t>
            </a:r>
            <a:r>
              <a:rPr lang="en-US" sz="1600" dirty="0" smtClean="0"/>
              <a:t>Hard to secure private </a:t>
            </a:r>
            <a:r>
              <a:rPr lang="en-US" sz="1600" dirty="0"/>
              <a:t>sector </a:t>
            </a:r>
            <a:r>
              <a:rPr lang="en-US" sz="1600" dirty="0" smtClean="0"/>
              <a:t>investment in </a:t>
            </a:r>
            <a:r>
              <a:rPr lang="en-US" sz="1600" dirty="0"/>
              <a:t>absence of </a:t>
            </a:r>
            <a:r>
              <a:rPr lang="en-US" sz="1600" dirty="0" smtClean="0"/>
              <a:t>better regulation and realistic pricing </a:t>
            </a:r>
            <a:r>
              <a:rPr lang="en-US" sz="1600" dirty="0"/>
              <a:t>of water in cities and </a:t>
            </a:r>
            <a:r>
              <a:rPr lang="en-US" sz="1600" dirty="0" smtClean="0"/>
              <a:t>industries</a:t>
            </a:r>
            <a:endParaRPr lang="en-US" sz="1600" dirty="0"/>
          </a:p>
          <a:p>
            <a:pPr marL="457200" indent="-457200">
              <a:buChar char="•"/>
            </a:pPr>
            <a:r>
              <a:rPr lang="en-US" sz="2000" dirty="0"/>
              <a:t>Urban governance reforms are major missing piece</a:t>
            </a:r>
          </a:p>
          <a:p>
            <a:pPr lvl="1"/>
            <a:r>
              <a:rPr lang="en-US" sz="1600" dirty="0"/>
              <a:t>GOI can only go so </a:t>
            </a:r>
            <a:r>
              <a:rPr lang="en-US" sz="1600" dirty="0" smtClean="0"/>
              <a:t>far, and undue </a:t>
            </a:r>
            <a:r>
              <a:rPr lang="en-US" sz="1600" dirty="0"/>
              <a:t>reliance on </a:t>
            </a:r>
            <a:r>
              <a:rPr lang="en-US" sz="1600" dirty="0" smtClean="0"/>
              <a:t>states but limited involvement </a:t>
            </a:r>
            <a:r>
              <a:rPr lang="en-US" sz="1600" dirty="0"/>
              <a:t>of ULBs </a:t>
            </a:r>
            <a:r>
              <a:rPr lang="en-US" sz="1600" dirty="0" smtClean="0"/>
              <a:t>Long-term </a:t>
            </a:r>
            <a:r>
              <a:rPr lang="en-US" sz="1600" dirty="0"/>
              <a:t>sustainability </a:t>
            </a:r>
            <a:r>
              <a:rPr lang="en-US" sz="1600" dirty="0" smtClean="0"/>
              <a:t>at risk </a:t>
            </a:r>
            <a:r>
              <a:rPr lang="en-US" sz="1600" dirty="0"/>
              <a:t>despite </a:t>
            </a:r>
            <a:r>
              <a:rPr lang="en-US" sz="1600" dirty="0" smtClean="0"/>
              <a:t>10-year DBOs</a:t>
            </a:r>
            <a:endParaRPr lang="en-US" sz="1600" dirty="0"/>
          </a:p>
          <a:p>
            <a:pPr lvl="1"/>
            <a:r>
              <a:rPr lang="en-US" sz="1600" dirty="0" smtClean="0"/>
              <a:t>Cannot rely on diverting </a:t>
            </a:r>
            <a:r>
              <a:rPr lang="en-US" sz="1600" dirty="0"/>
              <a:t>funds from cities or </a:t>
            </a:r>
            <a:r>
              <a:rPr lang="en-US" sz="1600" dirty="0" smtClean="0"/>
              <a:t>PPPs. </a:t>
            </a:r>
            <a:r>
              <a:rPr lang="en-US" sz="1600" dirty="0"/>
              <a:t>Must </a:t>
            </a:r>
            <a:r>
              <a:rPr lang="en-US" sz="1600" dirty="0" smtClean="0"/>
              <a:t>establish parallel </a:t>
            </a:r>
            <a:r>
              <a:rPr lang="en-US" sz="1600" dirty="0"/>
              <a:t>urban reform agenda, including the devolution of functions, finances and functionaries to cities. </a:t>
            </a:r>
            <a:r>
              <a:rPr lang="en-US" sz="1600" dirty="0" smtClean="0"/>
              <a:t>Dovetail </a:t>
            </a:r>
            <a:r>
              <a:rPr lang="en-US" sz="1600" dirty="0"/>
              <a:t>with Smart Cities program</a:t>
            </a:r>
            <a:r>
              <a:rPr lang="en-US" sz="1600" dirty="0" smtClean="0"/>
              <a:t>?</a:t>
            </a:r>
            <a:endParaRPr lang="en-US" sz="1600" dirty="0"/>
          </a:p>
        </p:txBody>
      </p:sp>
    </p:spTree>
    <p:extLst>
      <p:ext uri="{BB962C8B-B14F-4D97-AF65-F5344CB8AC3E}">
        <p14:creationId xmlns:p14="http://schemas.microsoft.com/office/powerpoint/2010/main" val="39076074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 Rehabilitation and Improvement Project</a:t>
            </a:r>
            <a:endParaRPr lang="en-US"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22</a:t>
            </a:fld>
            <a:endParaRPr lang="en-US" dirty="0"/>
          </a:p>
        </p:txBody>
      </p:sp>
      <p:sp>
        <p:nvSpPr>
          <p:cNvPr id="4" name="Content Placeholder 3"/>
          <p:cNvSpPr>
            <a:spLocks noGrp="1"/>
          </p:cNvSpPr>
          <p:nvPr>
            <p:ph sz="quarter" idx="12"/>
          </p:nvPr>
        </p:nvSpPr>
        <p:spPr/>
        <p:txBody>
          <a:bodyPr>
            <a:normAutofit/>
          </a:bodyPr>
          <a:lstStyle/>
          <a:p>
            <a:pPr marL="342900" indent="-342900">
              <a:buFont typeface="Arial" panose="020B0604020202020204" pitchFamily="34" charset="0"/>
              <a:buChar char="•"/>
            </a:pPr>
            <a:r>
              <a:rPr lang="en-US" sz="2400" dirty="0" smtClean="0"/>
              <a:t>Objective</a:t>
            </a:r>
          </a:p>
          <a:p>
            <a:pPr lvl="1"/>
            <a:r>
              <a:rPr lang="en-US" sz="2000" dirty="0" smtClean="0"/>
              <a:t>improve the safety and operational performance of 261 dams in Tamil Nadu (105), Kerala (53), Karnataka (27), Madhya Pradesh (50) and Odisha (26)</a:t>
            </a:r>
          </a:p>
          <a:p>
            <a:pPr marL="342900" indent="-342900">
              <a:buFont typeface="Arial" panose="020B0604020202020204" pitchFamily="34" charset="0"/>
              <a:buChar char="•"/>
            </a:pPr>
            <a:r>
              <a:rPr lang="en-US" sz="2400" dirty="0" smtClean="0"/>
              <a:t>Key components</a:t>
            </a:r>
          </a:p>
          <a:p>
            <a:pPr lvl="1"/>
            <a:r>
              <a:rPr lang="en-US" sz="2000" dirty="0" smtClean="0"/>
              <a:t>Rehabilitation of dams and associated infrastructure</a:t>
            </a:r>
          </a:p>
          <a:p>
            <a:pPr lvl="1"/>
            <a:r>
              <a:rPr lang="en-US" sz="2000" dirty="0" smtClean="0"/>
              <a:t>Dam instrumentation and monitoring; asset management plans and emergency preparedness plans</a:t>
            </a:r>
          </a:p>
          <a:p>
            <a:pPr lvl="1"/>
            <a:r>
              <a:rPr lang="en-US" sz="2000" dirty="0" smtClean="0"/>
              <a:t>Institutional strengthening, focusing on regulatory and technical frameworks for dam safety assurance</a:t>
            </a:r>
          </a:p>
          <a:p>
            <a:endParaRPr lang="en-US" sz="2400" dirty="0" smtClean="0"/>
          </a:p>
          <a:p>
            <a:endParaRPr lang="en-US" sz="24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3" t="6000" r="3695" b="8000"/>
          <a:stretch/>
        </p:blipFill>
        <p:spPr bwMode="auto">
          <a:xfrm>
            <a:off x="0" y="5053845"/>
            <a:ext cx="3398520" cy="1804153"/>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http://greenfollower.com/wp-content/uploads/2014/10/srisailamdamkishore0r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720" y="5061585"/>
            <a:ext cx="2395220" cy="179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4591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DRIP – Issues and Lessons Learnt</a:t>
            </a:r>
            <a:endParaRPr lang="en-US" dirty="0"/>
          </a:p>
        </p:txBody>
      </p:sp>
      <p:sp>
        <p:nvSpPr>
          <p:cNvPr id="5" name="Text Placeholder 4"/>
          <p:cNvSpPr>
            <a:spLocks noGrp="1"/>
          </p:cNvSpPr>
          <p:nvPr>
            <p:ph type="body" sz="quarter" idx="11"/>
          </p:nvPr>
        </p:nvSpPr>
        <p:spPr/>
        <p:txBody>
          <a:bodyPr>
            <a:normAutofit/>
          </a:bodyPr>
          <a:lstStyle/>
          <a:p>
            <a:r>
              <a:rPr lang="en-US" sz="2400" dirty="0" smtClean="0"/>
              <a:t>Long review process required to check physical status of dams… delayed works implementation</a:t>
            </a:r>
          </a:p>
          <a:p>
            <a:pPr lvl="1"/>
            <a:r>
              <a:rPr lang="en-US" sz="2000" dirty="0" smtClean="0"/>
              <a:t>Hydrology review &amp;</a:t>
            </a:r>
            <a:r>
              <a:rPr lang="en-US" sz="2000" dirty="0"/>
              <a:t> </a:t>
            </a:r>
            <a:r>
              <a:rPr lang="en-US" sz="2000" dirty="0" smtClean="0"/>
              <a:t>dam safety panel review</a:t>
            </a:r>
          </a:p>
          <a:p>
            <a:pPr lvl="1"/>
            <a:r>
              <a:rPr lang="en-US" sz="2000" dirty="0" smtClean="0"/>
              <a:t>Screening template and tender documents</a:t>
            </a:r>
          </a:p>
          <a:p>
            <a:r>
              <a:rPr lang="en-US" sz="2400" dirty="0" smtClean="0"/>
              <a:t>Flexibility required to simplify the review procedure</a:t>
            </a:r>
          </a:p>
          <a:p>
            <a:r>
              <a:rPr lang="en-US" sz="2400" dirty="0" smtClean="0"/>
              <a:t>Communication gaps between central &amp; state </a:t>
            </a:r>
            <a:r>
              <a:rPr lang="en-US" sz="2400" dirty="0" err="1" smtClean="0"/>
              <a:t>govts</a:t>
            </a:r>
            <a:endParaRPr lang="en-US" sz="2400" dirty="0" smtClean="0"/>
          </a:p>
          <a:p>
            <a:pPr lvl="1"/>
            <a:r>
              <a:rPr lang="en-US" sz="2000" dirty="0" smtClean="0"/>
              <a:t>Strengthening required</a:t>
            </a:r>
          </a:p>
          <a:p>
            <a:r>
              <a:rPr lang="en-US" sz="2400" dirty="0" smtClean="0"/>
              <a:t>Lack of maintenance works</a:t>
            </a:r>
          </a:p>
          <a:p>
            <a:pPr lvl="1"/>
            <a:r>
              <a:rPr lang="en-US" sz="2000" dirty="0" smtClean="0"/>
              <a:t>Many rehab works are a results of poor maintenance</a:t>
            </a:r>
          </a:p>
          <a:p>
            <a:pPr lvl="1"/>
            <a:r>
              <a:rPr lang="en-US" sz="2000" dirty="0" smtClean="0"/>
              <a:t>Far greater (including preventative) </a:t>
            </a:r>
            <a:r>
              <a:rPr lang="en-US" sz="2000" dirty="0"/>
              <a:t>maintenance </a:t>
            </a:r>
            <a:r>
              <a:rPr lang="en-US" sz="2000" dirty="0" smtClean="0"/>
              <a:t>required </a:t>
            </a:r>
          </a:p>
          <a:p>
            <a:pPr lvl="1"/>
            <a:endParaRPr lang="en-US" sz="2000"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23</a:t>
            </a:fld>
            <a:endParaRPr lang="en-US" dirty="0"/>
          </a:p>
        </p:txBody>
      </p:sp>
    </p:spTree>
    <p:extLst>
      <p:ext uri="{BB962C8B-B14F-4D97-AF65-F5344CB8AC3E}">
        <p14:creationId xmlns:p14="http://schemas.microsoft.com/office/powerpoint/2010/main" val="8092680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021F43"/>
                </a:solidFill>
              </a:rPr>
              <a:t>Andhra Pradesh Water Sector Improvement Project</a:t>
            </a:r>
            <a:endParaRPr lang="en-US" dirty="0"/>
          </a:p>
        </p:txBody>
      </p:sp>
      <p:sp>
        <p:nvSpPr>
          <p:cNvPr id="5" name="Text Placeholder 4"/>
          <p:cNvSpPr>
            <a:spLocks noGrp="1"/>
          </p:cNvSpPr>
          <p:nvPr>
            <p:ph type="body" sz="quarter" idx="11"/>
          </p:nvPr>
        </p:nvSpPr>
        <p:spPr/>
        <p:txBody>
          <a:bodyPr>
            <a:normAutofit/>
          </a:bodyPr>
          <a:lstStyle/>
          <a:p>
            <a:r>
              <a:rPr lang="en-US" sz="2000" dirty="0" smtClean="0"/>
              <a:t>Objectives</a:t>
            </a:r>
          </a:p>
          <a:p>
            <a:pPr lvl="1"/>
            <a:r>
              <a:rPr lang="en-US" sz="1800" dirty="0"/>
              <a:t>To  improve irrigation service delivery on a sustainable basis so as to </a:t>
            </a:r>
            <a:r>
              <a:rPr lang="en-US" sz="1800" dirty="0" smtClean="0"/>
              <a:t>increase </a:t>
            </a:r>
            <a:r>
              <a:rPr lang="en-US" sz="1800" dirty="0"/>
              <a:t>productivity of irrigated agriculture in </a:t>
            </a:r>
            <a:r>
              <a:rPr lang="en-US" sz="1800" dirty="0" err="1"/>
              <a:t>Nagarjuna</a:t>
            </a:r>
            <a:r>
              <a:rPr lang="en-US" sz="1800" dirty="0"/>
              <a:t> </a:t>
            </a:r>
            <a:r>
              <a:rPr lang="en-US" sz="1800" dirty="0" err="1"/>
              <a:t>Sagar</a:t>
            </a:r>
            <a:r>
              <a:rPr lang="en-US" sz="1800" dirty="0"/>
              <a:t> </a:t>
            </a:r>
            <a:r>
              <a:rPr lang="en-US" sz="1800" dirty="0" smtClean="0"/>
              <a:t>Scheme</a:t>
            </a:r>
            <a:endParaRPr lang="en-US" sz="1800" dirty="0"/>
          </a:p>
          <a:p>
            <a:pPr lvl="1"/>
            <a:r>
              <a:rPr lang="en-US" sz="1800" dirty="0"/>
              <a:t>To strengthen </a:t>
            </a:r>
            <a:r>
              <a:rPr lang="en-US" sz="1800" dirty="0" smtClean="0"/>
              <a:t>institutional </a:t>
            </a:r>
            <a:r>
              <a:rPr lang="en-US" sz="1800" dirty="0"/>
              <a:t>capacity for multi-sectoral planning, development and management of </a:t>
            </a:r>
            <a:r>
              <a:rPr lang="en-US" sz="1800" dirty="0" smtClean="0"/>
              <a:t>water resources</a:t>
            </a:r>
          </a:p>
          <a:p>
            <a:r>
              <a:rPr lang="en-US" sz="2000" dirty="0" smtClean="0"/>
              <a:t>Components</a:t>
            </a:r>
          </a:p>
          <a:p>
            <a:pPr lvl="1"/>
            <a:r>
              <a:rPr lang="en-US" sz="1800" dirty="0" smtClean="0"/>
              <a:t>A</a:t>
            </a:r>
            <a:r>
              <a:rPr lang="en-US" sz="1800" dirty="0"/>
              <a:t>: Improving irrigation service </a:t>
            </a:r>
            <a:r>
              <a:rPr lang="en-US" sz="1800" dirty="0" smtClean="0"/>
              <a:t>delivery </a:t>
            </a:r>
            <a:r>
              <a:rPr lang="en-US" sz="1800" dirty="0"/>
              <a:t>and management </a:t>
            </a:r>
            <a:r>
              <a:rPr lang="en-US" sz="1800" dirty="0" smtClean="0"/>
              <a:t>(US$752M)</a:t>
            </a:r>
            <a:endParaRPr lang="en-US" sz="1800" dirty="0"/>
          </a:p>
          <a:p>
            <a:pPr lvl="1"/>
            <a:r>
              <a:rPr lang="en-US" sz="1800" dirty="0" smtClean="0"/>
              <a:t>B: Irrigated </a:t>
            </a:r>
            <a:r>
              <a:rPr lang="en-US" sz="1800" dirty="0"/>
              <a:t>Agriculture Intensification and </a:t>
            </a:r>
            <a:r>
              <a:rPr lang="en-US" sz="1800" dirty="0" smtClean="0"/>
              <a:t>Diversification </a:t>
            </a:r>
            <a:r>
              <a:rPr lang="en-US" sz="1800" dirty="0"/>
              <a:t>(</a:t>
            </a:r>
            <a:r>
              <a:rPr lang="en-US" sz="1800" dirty="0" smtClean="0"/>
              <a:t>US$21M)</a:t>
            </a:r>
            <a:endParaRPr lang="en-US" sz="1800" dirty="0"/>
          </a:p>
          <a:p>
            <a:pPr lvl="1"/>
            <a:r>
              <a:rPr lang="en-US" sz="1800" dirty="0" smtClean="0"/>
              <a:t>C</a:t>
            </a:r>
            <a:r>
              <a:rPr lang="en-US" sz="1800" dirty="0"/>
              <a:t>: </a:t>
            </a:r>
            <a:r>
              <a:rPr lang="en-US" sz="1800" dirty="0" smtClean="0"/>
              <a:t>Institutional </a:t>
            </a:r>
            <a:r>
              <a:rPr lang="en-US" sz="1800" dirty="0"/>
              <a:t>Restructuring and Capacity </a:t>
            </a:r>
            <a:r>
              <a:rPr lang="en-US" sz="1800" dirty="0" smtClean="0"/>
              <a:t>Building (US$23M)</a:t>
            </a:r>
            <a:endParaRPr lang="en-US" sz="1800" dirty="0"/>
          </a:p>
          <a:p>
            <a:pPr lvl="1"/>
            <a:r>
              <a:rPr lang="en-US" sz="1800" dirty="0" smtClean="0"/>
              <a:t>D</a:t>
            </a:r>
            <a:r>
              <a:rPr lang="en-US" sz="1800" dirty="0"/>
              <a:t>: Project management </a:t>
            </a:r>
            <a:r>
              <a:rPr lang="en-US" sz="1800" dirty="0" smtClean="0"/>
              <a:t>(US$14M)</a:t>
            </a:r>
            <a:endParaRPr lang="en-US" sz="1800" dirty="0"/>
          </a:p>
          <a:p>
            <a:pPr lvl="1"/>
            <a:endParaRPr lang="en-US" sz="1800"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24</a:t>
            </a:fld>
            <a:endParaRPr lang="en-US" dirty="0"/>
          </a:p>
        </p:txBody>
      </p:sp>
      <p:pic>
        <p:nvPicPr>
          <p:cNvPr id="6" name="Picture 5" descr="https://encrypted-tbn2.gstatic.com/images?q=tbn:ANd9GcQfOmD8EFlkGxv1cuj4Q_EQMMfNwrID-6IvYO0lfFLDrlevbm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086" y="4869180"/>
            <a:ext cx="2651759" cy="1988820"/>
          </a:xfrm>
          <a:prstGeom prst="rect">
            <a:avLst/>
          </a:prstGeom>
          <a:ln>
            <a:noFill/>
          </a:ln>
        </p:spPr>
        <p:style>
          <a:lnRef idx="3">
            <a:schemeClr val="lt1"/>
          </a:lnRef>
          <a:fillRef idx="1">
            <a:schemeClr val="accent5"/>
          </a:fillRef>
          <a:effectRef idx="1">
            <a:schemeClr val="accent5"/>
          </a:effectRef>
          <a:fontRef idx="minor">
            <a:schemeClr val="lt1"/>
          </a:fontRef>
        </p:style>
      </p:pic>
      <p:pic>
        <p:nvPicPr>
          <p:cNvPr id="7" name="Picture 4" descr="Outl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4869180"/>
            <a:ext cx="265176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54499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21F43"/>
                </a:solidFill>
              </a:rPr>
              <a:t>AP WSIP – Issues and Lessons Learnt</a:t>
            </a:r>
            <a:endParaRPr lang="en-US" dirty="0"/>
          </a:p>
        </p:txBody>
      </p:sp>
      <p:sp>
        <p:nvSpPr>
          <p:cNvPr id="5" name="Text Placeholder 4"/>
          <p:cNvSpPr>
            <a:spLocks noGrp="1"/>
          </p:cNvSpPr>
          <p:nvPr>
            <p:ph type="body" sz="quarter" idx="11"/>
          </p:nvPr>
        </p:nvSpPr>
        <p:spPr/>
        <p:txBody>
          <a:bodyPr>
            <a:normAutofit/>
          </a:bodyPr>
          <a:lstStyle/>
          <a:p>
            <a:r>
              <a:rPr lang="en-US" sz="2000" dirty="0" smtClean="0"/>
              <a:t>Typical </a:t>
            </a:r>
            <a:r>
              <a:rPr lang="en-US" sz="2000" dirty="0"/>
              <a:t>dilapidated canal system and poor water management and unsustainable agriculture production </a:t>
            </a:r>
            <a:r>
              <a:rPr lang="en-US" sz="2000" dirty="0" smtClean="0"/>
              <a:t>system</a:t>
            </a:r>
          </a:p>
          <a:p>
            <a:pPr lvl="1"/>
            <a:r>
              <a:rPr lang="en-US" sz="1800" dirty="0" smtClean="0"/>
              <a:t>Participatory rehabilitation </a:t>
            </a:r>
            <a:r>
              <a:rPr lang="en-US" sz="1800" dirty="0"/>
              <a:t>&amp; </a:t>
            </a:r>
            <a:r>
              <a:rPr lang="en-US" sz="1800" dirty="0" smtClean="0"/>
              <a:t>modernization </a:t>
            </a:r>
            <a:r>
              <a:rPr lang="en-US" sz="1800" dirty="0"/>
              <a:t>of </a:t>
            </a:r>
            <a:r>
              <a:rPr lang="en-US" sz="1800" dirty="0" smtClean="0"/>
              <a:t>canals </a:t>
            </a:r>
            <a:endParaRPr lang="en-US" sz="1800" dirty="0"/>
          </a:p>
          <a:p>
            <a:pPr lvl="1"/>
            <a:r>
              <a:rPr lang="en-US" sz="1800" dirty="0"/>
              <a:t>Improved </a:t>
            </a:r>
            <a:r>
              <a:rPr lang="en-US" sz="1800" dirty="0" smtClean="0"/>
              <a:t>water </a:t>
            </a:r>
            <a:r>
              <a:rPr lang="en-US" sz="1800" dirty="0"/>
              <a:t>management practices</a:t>
            </a:r>
          </a:p>
          <a:p>
            <a:pPr lvl="1"/>
            <a:r>
              <a:rPr lang="en-US" sz="1800" dirty="0"/>
              <a:t>Agriculture diversification</a:t>
            </a:r>
          </a:p>
          <a:p>
            <a:pPr lvl="1"/>
            <a:endParaRPr lang="en-US" sz="1600" dirty="0" smtClean="0"/>
          </a:p>
          <a:p>
            <a:r>
              <a:rPr lang="en-US" sz="2000" dirty="0"/>
              <a:t>Strengthening of institutional </a:t>
            </a:r>
            <a:r>
              <a:rPr lang="en-US" sz="2000" dirty="0" smtClean="0"/>
              <a:t>capacity</a:t>
            </a:r>
            <a:endParaRPr lang="en-US" sz="2000" dirty="0"/>
          </a:p>
          <a:p>
            <a:pPr lvl="1"/>
            <a:r>
              <a:rPr lang="en-US" sz="1800" dirty="0"/>
              <a:t>Establishing and </a:t>
            </a:r>
            <a:r>
              <a:rPr lang="en-US" sz="1800" dirty="0" smtClean="0"/>
              <a:t>operationalizing </a:t>
            </a:r>
            <a:r>
              <a:rPr lang="en-US" sz="1800" dirty="0"/>
              <a:t>State Water Resources Regulatory Authority</a:t>
            </a:r>
          </a:p>
          <a:p>
            <a:pPr lvl="1"/>
            <a:r>
              <a:rPr lang="en-US" sz="1800" dirty="0"/>
              <a:t>Restructuring of </a:t>
            </a:r>
            <a:r>
              <a:rPr lang="en-US" sz="1800" dirty="0" smtClean="0"/>
              <a:t>I&amp;CADD</a:t>
            </a:r>
            <a:endParaRPr lang="en-US" sz="1800" dirty="0"/>
          </a:p>
          <a:p>
            <a:pPr lvl="1"/>
            <a:r>
              <a:rPr lang="en-US" sz="1800" dirty="0"/>
              <a:t>Strengthening of WALAMTRI</a:t>
            </a:r>
          </a:p>
          <a:p>
            <a:pPr lvl="1"/>
            <a:r>
              <a:rPr lang="en-US" sz="1800" dirty="0"/>
              <a:t>Water Users Organizations </a:t>
            </a:r>
          </a:p>
          <a:p>
            <a:pPr lvl="1"/>
            <a:r>
              <a:rPr lang="en-US" sz="1800" dirty="0"/>
              <a:t>Computerized Information System</a:t>
            </a:r>
          </a:p>
          <a:p>
            <a:endParaRPr lang="en-US"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25</a:t>
            </a:fld>
            <a:endParaRPr lang="en-US" dirty="0"/>
          </a:p>
        </p:txBody>
      </p:sp>
      <p:pic>
        <p:nvPicPr>
          <p:cNvPr id="6" name="Picture 3" descr="~max00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92" r="5348" b="9985"/>
          <a:stretch/>
        </p:blipFill>
        <p:spPr bwMode="auto">
          <a:xfrm>
            <a:off x="4767524" y="4370120"/>
            <a:ext cx="4361876" cy="2493300"/>
          </a:xfrm>
          <a:prstGeom prst="rect">
            <a:avLst/>
          </a:prstGeom>
          <a:solidFill>
            <a:srgbClr val="C00000"/>
          </a:solidFill>
          <a:ln>
            <a:noFill/>
          </a:ln>
          <a:extLst/>
        </p:spPr>
      </p:pic>
      <p:sp>
        <p:nvSpPr>
          <p:cNvPr id="7" name="TextBox 6"/>
          <p:cNvSpPr txBox="1"/>
          <p:nvPr/>
        </p:nvSpPr>
        <p:spPr bwMode="auto">
          <a:xfrm>
            <a:off x="83531" y="5943202"/>
            <a:ext cx="1838425" cy="369332"/>
          </a:xfrm>
          <a:prstGeom prst="rect">
            <a:avLst/>
          </a:prstGeom>
          <a:solidFill>
            <a:schemeClr val="accent3">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fontAlgn="base">
              <a:spcBef>
                <a:spcPts val="400"/>
              </a:spcBef>
              <a:spcAft>
                <a:spcPct val="0"/>
              </a:spcAft>
            </a:pPr>
            <a:r>
              <a:rPr lang="en-US" sz="1200" b="1" kern="0" dirty="0" smtClean="0">
                <a:solidFill>
                  <a:srgbClr val="C00000"/>
                </a:solidFill>
                <a:cs typeface="Tahoma" panose="020B0604030504040204" pitchFamily="34" charset="0"/>
              </a:rPr>
              <a:t>Primary &amp; Secondary System Losses =5%</a:t>
            </a:r>
          </a:p>
        </p:txBody>
      </p:sp>
      <p:sp>
        <p:nvSpPr>
          <p:cNvPr id="8" name="TextBox 7"/>
          <p:cNvSpPr txBox="1"/>
          <p:nvPr/>
        </p:nvSpPr>
        <p:spPr bwMode="auto">
          <a:xfrm>
            <a:off x="1002743" y="6406804"/>
            <a:ext cx="1440463" cy="369332"/>
          </a:xfrm>
          <a:prstGeom prst="rect">
            <a:avLst/>
          </a:prstGeom>
          <a:solidFill>
            <a:schemeClr val="accent3">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fontAlgn="base">
              <a:spcBef>
                <a:spcPts val="400"/>
              </a:spcBef>
              <a:spcAft>
                <a:spcPct val="0"/>
              </a:spcAft>
            </a:pPr>
            <a:r>
              <a:rPr lang="en-US" sz="1200" b="1" kern="0" dirty="0" smtClean="0">
                <a:solidFill>
                  <a:srgbClr val="C00000"/>
                </a:solidFill>
                <a:cs typeface="Tahoma" panose="020B0604030504040204" pitchFamily="34" charset="0"/>
              </a:rPr>
              <a:t>Outlet Losses = 15%</a:t>
            </a:r>
          </a:p>
        </p:txBody>
      </p:sp>
      <p:sp>
        <p:nvSpPr>
          <p:cNvPr id="9" name="TextBox 8"/>
          <p:cNvSpPr txBox="1"/>
          <p:nvPr/>
        </p:nvSpPr>
        <p:spPr bwMode="auto">
          <a:xfrm>
            <a:off x="2198915" y="5945111"/>
            <a:ext cx="1138890" cy="369332"/>
          </a:xfrm>
          <a:prstGeom prst="rect">
            <a:avLst/>
          </a:prstGeom>
          <a:solidFill>
            <a:schemeClr val="accent3">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fontAlgn="base">
              <a:spcBef>
                <a:spcPts val="400"/>
              </a:spcBef>
              <a:spcAft>
                <a:spcPct val="0"/>
              </a:spcAft>
            </a:pPr>
            <a:r>
              <a:rPr lang="en-US" sz="1200" b="1" kern="0" dirty="0" smtClean="0">
                <a:solidFill>
                  <a:srgbClr val="C00000"/>
                </a:solidFill>
                <a:cs typeface="Tahoma" panose="020B0604030504040204" pitchFamily="34" charset="0"/>
              </a:rPr>
              <a:t>Watercourses Losses = 20%</a:t>
            </a:r>
          </a:p>
        </p:txBody>
      </p:sp>
      <p:sp>
        <p:nvSpPr>
          <p:cNvPr id="10" name="TextBox 9"/>
          <p:cNvSpPr txBox="1"/>
          <p:nvPr/>
        </p:nvSpPr>
        <p:spPr bwMode="auto">
          <a:xfrm>
            <a:off x="3004457" y="6406804"/>
            <a:ext cx="1450519" cy="369332"/>
          </a:xfrm>
          <a:prstGeom prst="rect">
            <a:avLst/>
          </a:prstGeom>
          <a:solidFill>
            <a:schemeClr val="accent3">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fontAlgn="base">
              <a:spcBef>
                <a:spcPts val="400"/>
              </a:spcBef>
              <a:spcAft>
                <a:spcPct val="0"/>
              </a:spcAft>
            </a:pPr>
            <a:r>
              <a:rPr lang="en-US" sz="1200" b="1" kern="0" dirty="0" smtClean="0">
                <a:solidFill>
                  <a:srgbClr val="C00000"/>
                </a:solidFill>
                <a:cs typeface="Tahoma" panose="020B0604030504040204" pitchFamily="34" charset="0"/>
              </a:rPr>
              <a:t>Field application Losses = 25%</a:t>
            </a:r>
          </a:p>
        </p:txBody>
      </p:sp>
      <p:sp>
        <p:nvSpPr>
          <p:cNvPr id="12" name="TextBox 11"/>
          <p:cNvSpPr txBox="1"/>
          <p:nvPr/>
        </p:nvSpPr>
        <p:spPr bwMode="auto">
          <a:xfrm>
            <a:off x="7609637" y="6494088"/>
            <a:ext cx="1529029" cy="369332"/>
          </a:xfrm>
          <a:prstGeom prst="rect">
            <a:avLst/>
          </a:prstGeom>
          <a:solidFill>
            <a:schemeClr val="accent3">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fontAlgn="base">
              <a:spcBef>
                <a:spcPts val="400"/>
              </a:spcBef>
              <a:spcAft>
                <a:spcPct val="0"/>
              </a:spcAft>
            </a:pPr>
            <a:r>
              <a:rPr lang="en-US" sz="1200" b="1" kern="0" dirty="0">
                <a:solidFill>
                  <a:srgbClr val="C00000"/>
                </a:solidFill>
                <a:cs typeface="Tahoma" panose="020B0604030504040204" pitchFamily="34" charset="0"/>
              </a:rPr>
              <a:t>Overall Irrigation </a:t>
            </a:r>
            <a:r>
              <a:rPr lang="en-US" sz="1200" b="1" kern="0" dirty="0" smtClean="0">
                <a:solidFill>
                  <a:srgbClr val="C00000"/>
                </a:solidFill>
                <a:cs typeface="Tahoma" panose="020B0604030504040204" pitchFamily="34" charset="0"/>
              </a:rPr>
              <a:t>efficiency </a:t>
            </a:r>
            <a:r>
              <a:rPr lang="en-US" sz="1200" b="1" kern="0" dirty="0">
                <a:solidFill>
                  <a:srgbClr val="C00000"/>
                </a:solidFill>
                <a:cs typeface="Tahoma" panose="020B0604030504040204" pitchFamily="34" charset="0"/>
              </a:rPr>
              <a:t>= 35%</a:t>
            </a:r>
          </a:p>
        </p:txBody>
      </p:sp>
    </p:spTree>
    <p:extLst>
      <p:ext uri="{BB962C8B-B14F-4D97-AF65-F5344CB8AC3E}">
        <p14:creationId xmlns:p14="http://schemas.microsoft.com/office/powerpoint/2010/main" val="417633644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spcAft>
                <a:spcPct val="0"/>
              </a:spcAft>
            </a:pPr>
            <a:r>
              <a:rPr lang="en-US" sz="2800" dirty="0">
                <a:solidFill>
                  <a:srgbClr val="021F43"/>
                </a:solidFill>
              </a:rPr>
              <a:t>Uttar Pradesh Water Sector Restructuring Project </a:t>
            </a:r>
            <a:r>
              <a:rPr lang="en-US" sz="2800" dirty="0" smtClean="0">
                <a:solidFill>
                  <a:srgbClr val="021F43"/>
                </a:solidFill>
              </a:rPr>
              <a:t>II</a:t>
            </a:r>
            <a:endParaRPr lang="en-US" sz="2800" dirty="0">
              <a:solidFill>
                <a:srgbClr val="021F43"/>
              </a:solidFill>
            </a:endParaRPr>
          </a:p>
        </p:txBody>
      </p:sp>
      <p:sp>
        <p:nvSpPr>
          <p:cNvPr id="5" name="Text Placeholder 4"/>
          <p:cNvSpPr>
            <a:spLocks noGrp="1"/>
          </p:cNvSpPr>
          <p:nvPr>
            <p:ph type="body" sz="quarter" idx="11"/>
          </p:nvPr>
        </p:nvSpPr>
        <p:spPr/>
        <p:txBody>
          <a:bodyPr>
            <a:normAutofit fontScale="92500"/>
          </a:bodyPr>
          <a:lstStyle/>
          <a:p>
            <a:r>
              <a:rPr lang="en-US" sz="2000" dirty="0" smtClean="0"/>
              <a:t>Objectives</a:t>
            </a:r>
          </a:p>
          <a:p>
            <a:pPr lvl="1"/>
            <a:r>
              <a:rPr lang="en-US" sz="1900" dirty="0"/>
              <a:t>Assist the </a:t>
            </a:r>
            <a:r>
              <a:rPr lang="en-US" sz="1900" dirty="0" err="1"/>
              <a:t>GoUP</a:t>
            </a:r>
            <a:r>
              <a:rPr lang="en-US" sz="1900" dirty="0"/>
              <a:t> in strengthening its institutional and policy framework for integrated water resources management for the entire State; and</a:t>
            </a:r>
          </a:p>
          <a:p>
            <a:pPr lvl="1"/>
            <a:r>
              <a:rPr lang="en-US" sz="1900" dirty="0"/>
              <a:t>Enable farmers in targeted irrigated areas to increase their agricultural productivity and water use </a:t>
            </a:r>
            <a:r>
              <a:rPr lang="en-US" sz="1900" dirty="0" smtClean="0"/>
              <a:t>efficiency</a:t>
            </a:r>
          </a:p>
          <a:p>
            <a:r>
              <a:rPr lang="en-US" sz="2000" dirty="0" smtClean="0"/>
              <a:t>Components</a:t>
            </a:r>
          </a:p>
          <a:p>
            <a:pPr lvl="1"/>
            <a:r>
              <a:rPr lang="en-US" sz="1800" dirty="0" smtClean="0"/>
              <a:t>A</a:t>
            </a:r>
            <a:r>
              <a:rPr lang="en-US" sz="1800" dirty="0"/>
              <a:t>: Strengthening of </a:t>
            </a:r>
            <a:r>
              <a:rPr lang="en-US" sz="1800" dirty="0" smtClean="0"/>
              <a:t>water institutions </a:t>
            </a:r>
            <a:r>
              <a:rPr lang="en-US" sz="1800" dirty="0"/>
              <a:t>and </a:t>
            </a:r>
            <a:r>
              <a:rPr lang="en-US" sz="1800" dirty="0" smtClean="0"/>
              <a:t>inter-sector coordination </a:t>
            </a:r>
            <a:r>
              <a:rPr lang="en-US" sz="1800" dirty="0"/>
              <a:t>($15M)</a:t>
            </a:r>
          </a:p>
          <a:p>
            <a:pPr lvl="1"/>
            <a:r>
              <a:rPr lang="en-US" sz="1800" dirty="0" smtClean="0"/>
              <a:t>B: Modernization &amp;rehabilitation </a:t>
            </a:r>
            <a:r>
              <a:rPr lang="en-US" sz="1800" dirty="0"/>
              <a:t>of </a:t>
            </a:r>
            <a:r>
              <a:rPr lang="en-US" sz="1800" dirty="0" smtClean="0"/>
              <a:t>irrigation </a:t>
            </a:r>
            <a:r>
              <a:rPr lang="en-US" sz="1800" dirty="0"/>
              <a:t>and </a:t>
            </a:r>
            <a:r>
              <a:rPr lang="en-US" sz="1800" dirty="0" smtClean="0"/>
              <a:t>drainage systems </a:t>
            </a:r>
            <a:r>
              <a:rPr lang="en-US" sz="1800" dirty="0"/>
              <a:t>($326M)</a:t>
            </a:r>
          </a:p>
          <a:p>
            <a:pPr lvl="1"/>
            <a:r>
              <a:rPr lang="en-US" sz="1800" dirty="0" smtClean="0"/>
              <a:t>C</a:t>
            </a:r>
            <a:r>
              <a:rPr lang="en-US" sz="1800" dirty="0"/>
              <a:t>: Consolidation and </a:t>
            </a:r>
            <a:r>
              <a:rPr lang="en-US" sz="1800" dirty="0" smtClean="0"/>
              <a:t>enhancement </a:t>
            </a:r>
            <a:r>
              <a:rPr lang="en-US" sz="1800" dirty="0"/>
              <a:t>of </a:t>
            </a:r>
            <a:r>
              <a:rPr lang="en-US" sz="1800" dirty="0" smtClean="0"/>
              <a:t>irrigation department reforms </a:t>
            </a:r>
            <a:r>
              <a:rPr lang="en-US" sz="1800" dirty="0"/>
              <a:t>($42M)</a:t>
            </a:r>
          </a:p>
          <a:p>
            <a:pPr lvl="1"/>
            <a:r>
              <a:rPr lang="en-US" sz="1800" dirty="0" smtClean="0"/>
              <a:t>D</a:t>
            </a:r>
            <a:r>
              <a:rPr lang="en-US" sz="1800" dirty="0"/>
              <a:t>: Enhancing </a:t>
            </a:r>
            <a:r>
              <a:rPr lang="en-US" sz="1800" dirty="0" smtClean="0"/>
              <a:t>agriculture productivity </a:t>
            </a:r>
            <a:r>
              <a:rPr lang="en-US" sz="1800" dirty="0"/>
              <a:t>($32M):</a:t>
            </a:r>
          </a:p>
          <a:p>
            <a:pPr lvl="1"/>
            <a:r>
              <a:rPr lang="en-US" sz="1800" dirty="0" smtClean="0"/>
              <a:t>E</a:t>
            </a:r>
            <a:r>
              <a:rPr lang="en-US" sz="1800" dirty="0"/>
              <a:t>: Feasibility </a:t>
            </a:r>
            <a:r>
              <a:rPr lang="en-US" sz="1800" dirty="0" smtClean="0"/>
              <a:t>studies </a:t>
            </a:r>
            <a:r>
              <a:rPr lang="en-US" sz="1800" dirty="0"/>
              <a:t>and </a:t>
            </a:r>
            <a:r>
              <a:rPr lang="en-US" sz="1800" dirty="0" smtClean="0"/>
              <a:t>activities </a:t>
            </a:r>
            <a:r>
              <a:rPr lang="en-US" sz="1800" dirty="0"/>
              <a:t>for </a:t>
            </a:r>
            <a:r>
              <a:rPr lang="en-US" sz="1800" dirty="0" smtClean="0"/>
              <a:t>Phase III ($</a:t>
            </a:r>
            <a:r>
              <a:rPr lang="en-US" sz="1800" dirty="0"/>
              <a:t>5M):</a:t>
            </a:r>
          </a:p>
          <a:p>
            <a:pPr lvl="1"/>
            <a:r>
              <a:rPr lang="en-US" sz="1800" dirty="0" smtClean="0"/>
              <a:t>F</a:t>
            </a:r>
            <a:r>
              <a:rPr lang="en-US" sz="1800" dirty="0"/>
              <a:t>: Project </a:t>
            </a:r>
            <a:r>
              <a:rPr lang="en-US" sz="1800" dirty="0" smtClean="0"/>
              <a:t>coordination </a:t>
            </a:r>
            <a:r>
              <a:rPr lang="en-US" sz="1800" dirty="0"/>
              <a:t>and </a:t>
            </a:r>
            <a:r>
              <a:rPr lang="en-US" sz="1800" dirty="0" smtClean="0"/>
              <a:t>monitoring </a:t>
            </a:r>
            <a:r>
              <a:rPr lang="en-US" sz="1800" dirty="0"/>
              <a:t>($</a:t>
            </a:r>
            <a:r>
              <a:rPr lang="en-US" sz="1800" dirty="0" smtClean="0"/>
              <a:t>15M)</a:t>
            </a:r>
            <a:endParaRPr lang="en-US" sz="1800"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26</a:t>
            </a:fld>
            <a:endParaRPr lang="en-US" dirty="0"/>
          </a:p>
        </p:txBody>
      </p:sp>
      <p:pic>
        <p:nvPicPr>
          <p:cNvPr id="1026" name="Picture 2" descr="http://static.panoramio.com/photos/large/691865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383"/>
          <a:stretch/>
        </p:blipFill>
        <p:spPr bwMode="auto">
          <a:xfrm>
            <a:off x="0" y="5337406"/>
            <a:ext cx="2484120" cy="15205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7/77/SiphonTub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06" b="19160"/>
          <a:stretch/>
        </p:blipFill>
        <p:spPr bwMode="auto">
          <a:xfrm>
            <a:off x="3108960" y="5337406"/>
            <a:ext cx="3073595" cy="153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6689"/>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21F43"/>
                </a:solidFill>
              </a:rPr>
              <a:t>UP WSRP – Issues and Lessons Learnt</a:t>
            </a:r>
            <a:endParaRPr lang="en-US" dirty="0"/>
          </a:p>
        </p:txBody>
      </p:sp>
      <p:sp>
        <p:nvSpPr>
          <p:cNvPr id="5" name="Text Placeholder 4"/>
          <p:cNvSpPr>
            <a:spLocks noGrp="1"/>
          </p:cNvSpPr>
          <p:nvPr>
            <p:ph type="body" sz="quarter" idx="11"/>
          </p:nvPr>
        </p:nvSpPr>
        <p:spPr>
          <a:xfrm>
            <a:off x="217718" y="1466850"/>
            <a:ext cx="8599711" cy="5391150"/>
          </a:xfrm>
        </p:spPr>
        <p:txBody>
          <a:bodyPr>
            <a:normAutofit/>
          </a:bodyPr>
          <a:lstStyle/>
          <a:p>
            <a:r>
              <a:rPr lang="en-US" sz="1800" dirty="0"/>
              <a:t>Typical </a:t>
            </a:r>
            <a:r>
              <a:rPr lang="en-US" sz="1800" dirty="0" smtClean="0"/>
              <a:t>low productivity agricultural system</a:t>
            </a:r>
            <a:endParaRPr lang="en-US" sz="1800" dirty="0"/>
          </a:p>
          <a:p>
            <a:pPr lvl="1"/>
            <a:r>
              <a:rPr lang="en-US" sz="1600" dirty="0" smtClean="0"/>
              <a:t>Modernization and rehabilitation </a:t>
            </a:r>
            <a:r>
              <a:rPr lang="en-US" sz="1600" dirty="0"/>
              <a:t>of </a:t>
            </a:r>
            <a:r>
              <a:rPr lang="en-US" sz="1600" dirty="0" smtClean="0"/>
              <a:t>irrigation </a:t>
            </a:r>
            <a:r>
              <a:rPr lang="en-US" sz="1600" dirty="0"/>
              <a:t>and d</a:t>
            </a:r>
            <a:r>
              <a:rPr lang="en-US" sz="1600" dirty="0" smtClean="0"/>
              <a:t>rainage systems</a:t>
            </a:r>
            <a:endParaRPr lang="en-US" sz="1600" dirty="0"/>
          </a:p>
          <a:p>
            <a:pPr lvl="1"/>
            <a:r>
              <a:rPr lang="en-US" sz="1600" dirty="0" smtClean="0"/>
              <a:t>Participatory rehabilitation </a:t>
            </a:r>
            <a:r>
              <a:rPr lang="en-US" sz="1600" dirty="0"/>
              <a:t>&amp; </a:t>
            </a:r>
            <a:r>
              <a:rPr lang="en-US" sz="1600" dirty="0" smtClean="0"/>
              <a:t>modernization </a:t>
            </a:r>
            <a:r>
              <a:rPr lang="en-US" sz="1600" dirty="0"/>
              <a:t>of </a:t>
            </a:r>
            <a:r>
              <a:rPr lang="en-US" sz="1600" dirty="0" smtClean="0"/>
              <a:t>canals </a:t>
            </a:r>
            <a:endParaRPr lang="en-US" sz="1600" dirty="0"/>
          </a:p>
          <a:p>
            <a:pPr lvl="1"/>
            <a:r>
              <a:rPr lang="en-US" sz="1600" dirty="0"/>
              <a:t>Improved </a:t>
            </a:r>
            <a:r>
              <a:rPr lang="en-US" sz="1600" dirty="0" smtClean="0"/>
              <a:t>water </a:t>
            </a:r>
            <a:r>
              <a:rPr lang="en-US" sz="1600" dirty="0"/>
              <a:t>management practices</a:t>
            </a:r>
          </a:p>
          <a:p>
            <a:pPr lvl="1"/>
            <a:r>
              <a:rPr lang="en-US" sz="1600" dirty="0"/>
              <a:t>Agriculture </a:t>
            </a:r>
            <a:r>
              <a:rPr lang="en-US" sz="1600" dirty="0" smtClean="0"/>
              <a:t>diversification</a:t>
            </a:r>
          </a:p>
          <a:p>
            <a:r>
              <a:rPr lang="en-US" sz="1800" dirty="0"/>
              <a:t>Strengthening of </a:t>
            </a:r>
            <a:r>
              <a:rPr lang="en-US" sz="1800" dirty="0" smtClean="0"/>
              <a:t>water institutions – IWRM knowledge base and analytical capacity</a:t>
            </a:r>
          </a:p>
          <a:p>
            <a:pPr lvl="1"/>
            <a:r>
              <a:rPr lang="en-US" sz="1600" dirty="0" smtClean="0"/>
              <a:t>Integrated water resources information system </a:t>
            </a:r>
            <a:r>
              <a:rPr lang="en-US" sz="1600" dirty="0"/>
              <a:t>by State Water Resources </a:t>
            </a:r>
            <a:r>
              <a:rPr lang="en-US" sz="1600" dirty="0" smtClean="0"/>
              <a:t>Agency</a:t>
            </a:r>
            <a:endParaRPr lang="en-US" sz="1600" dirty="0"/>
          </a:p>
          <a:p>
            <a:pPr lvl="1"/>
            <a:r>
              <a:rPr lang="en-US" sz="1600" dirty="0"/>
              <a:t>Strategic </a:t>
            </a:r>
            <a:r>
              <a:rPr lang="en-US" sz="1600" dirty="0" smtClean="0"/>
              <a:t>river basin assessments </a:t>
            </a:r>
            <a:r>
              <a:rPr lang="en-US" sz="1600" dirty="0"/>
              <a:t>and </a:t>
            </a:r>
            <a:r>
              <a:rPr lang="en-US" sz="1600" dirty="0" smtClean="0"/>
              <a:t>basin planning</a:t>
            </a:r>
            <a:endParaRPr lang="en-US" sz="1600" dirty="0"/>
          </a:p>
          <a:p>
            <a:pPr lvl="1"/>
            <a:r>
              <a:rPr lang="en-US" sz="1600" dirty="0"/>
              <a:t>Study on </a:t>
            </a:r>
            <a:r>
              <a:rPr lang="en-US" sz="1600" dirty="0" smtClean="0"/>
              <a:t>climate change impacts </a:t>
            </a:r>
            <a:r>
              <a:rPr lang="en-US" sz="1600" dirty="0"/>
              <a:t>on </a:t>
            </a:r>
            <a:r>
              <a:rPr lang="en-US" sz="1600" dirty="0" smtClean="0"/>
              <a:t>water resources</a:t>
            </a:r>
            <a:endParaRPr lang="en-US" sz="1600" dirty="0"/>
          </a:p>
          <a:p>
            <a:pPr lvl="1"/>
            <a:r>
              <a:rPr lang="en-US" sz="1600" dirty="0" smtClean="0"/>
              <a:t>Flood management information system</a:t>
            </a:r>
            <a:endParaRPr lang="en-US" sz="1600" dirty="0"/>
          </a:p>
          <a:p>
            <a:endParaRPr lang="en-US" sz="1800" dirty="0" smtClean="0"/>
          </a:p>
          <a:p>
            <a:endParaRPr lang="en-US" sz="2400"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16"/>
          <a:stretch/>
        </p:blipFill>
        <p:spPr bwMode="auto">
          <a:xfrm>
            <a:off x="5963327" y="4169229"/>
            <a:ext cx="3202443" cy="2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http://www.ciks.org/pics/projects/greencoast5.jpg"/>
          <p:cNvPicPr>
            <a:picLocks noChangeAspect="1" noChangeArrowheads="1"/>
          </p:cNvPicPr>
          <p:nvPr/>
        </p:nvPicPr>
        <p:blipFill>
          <a:blip r:embed="rId3" cstate="print"/>
          <a:srcRect/>
          <a:stretch>
            <a:fillRect/>
          </a:stretch>
        </p:blipFill>
        <p:spPr bwMode="auto">
          <a:xfrm>
            <a:off x="0" y="4943856"/>
            <a:ext cx="3063240" cy="1916714"/>
          </a:xfrm>
          <a:prstGeom prst="rect">
            <a:avLst/>
          </a:prstGeom>
          <a:noFill/>
        </p:spPr>
      </p:pic>
      <p:pic>
        <p:nvPicPr>
          <p:cNvPr id="14" name="Picture 6" descr="yarram after"/>
          <p:cNvPicPr>
            <a:picLocks noChangeAspect="1" noChangeArrowheads="1"/>
          </p:cNvPicPr>
          <p:nvPr/>
        </p:nvPicPr>
        <p:blipFill>
          <a:blip r:embed="rId4" cstate="print"/>
          <a:srcRect/>
          <a:stretch>
            <a:fillRect/>
          </a:stretch>
        </p:blipFill>
        <p:spPr bwMode="auto">
          <a:xfrm>
            <a:off x="3196315" y="4943856"/>
            <a:ext cx="2561246" cy="1914144"/>
          </a:xfrm>
          <a:prstGeom prst="rect">
            <a:avLst/>
          </a:prstGeom>
          <a:noFill/>
          <a:ln w="9525">
            <a:noFill/>
            <a:miter lim="800000"/>
            <a:headEnd/>
            <a:tailEnd/>
          </a:ln>
        </p:spPr>
      </p:pic>
    </p:spTree>
    <p:extLst>
      <p:ext uri="{BB962C8B-B14F-4D97-AF65-F5344CB8AC3E}">
        <p14:creationId xmlns:p14="http://schemas.microsoft.com/office/powerpoint/2010/main" val="226225446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sz="2800" dirty="0" smtClean="0">
                <a:solidFill>
                  <a:srgbClr val="021F43"/>
                </a:solidFill>
              </a:rPr>
              <a:t>Hydrology Project Evolution</a:t>
            </a:r>
            <a:endParaRPr lang="en-US" sz="2800" dirty="0">
              <a:solidFill>
                <a:srgbClr val="021F43"/>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28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86774"/>
            <a:ext cx="2854165" cy="3117626"/>
          </a:xfrm>
          <a:prstGeom prst="rect">
            <a:avLst/>
          </a:prstGeom>
          <a:ln>
            <a:solidFill>
              <a:schemeClr val="tx2">
                <a:lumMod val="40000"/>
                <a:lumOff val="60000"/>
              </a:schemeClr>
            </a:solidFill>
          </a:ln>
        </p:spPr>
      </p:pic>
      <p:sp>
        <p:nvSpPr>
          <p:cNvPr id="8" name="TextBox 7"/>
          <p:cNvSpPr txBox="1"/>
          <p:nvPr/>
        </p:nvSpPr>
        <p:spPr>
          <a:xfrm>
            <a:off x="165885" y="5473880"/>
            <a:ext cx="2593398" cy="646331"/>
          </a:xfrm>
          <a:prstGeom prst="rect">
            <a:avLst/>
          </a:prstGeom>
          <a:noFill/>
        </p:spPr>
        <p:txBody>
          <a:bodyPr wrap="square" rtlCol="0">
            <a:spAutoFit/>
          </a:bodyPr>
          <a:lstStyle/>
          <a:p>
            <a:pPr marL="285750" indent="-285750">
              <a:buFont typeface="Arial" pitchFamily="34" charset="0"/>
              <a:buChar char="•"/>
            </a:pPr>
            <a:r>
              <a:rPr lang="en-IN" sz="1800" b="0" dirty="0" smtClean="0">
                <a:solidFill>
                  <a:srgbClr val="002060"/>
                </a:solidFill>
                <a:latin typeface="+mn-lt"/>
              </a:rPr>
              <a:t>9 States</a:t>
            </a:r>
          </a:p>
          <a:p>
            <a:pPr marL="285750" indent="-285750">
              <a:buFont typeface="Arial" pitchFamily="34" charset="0"/>
              <a:buChar char="•"/>
            </a:pPr>
            <a:r>
              <a:rPr lang="en-IN" sz="1800" b="0" dirty="0" smtClean="0">
                <a:solidFill>
                  <a:srgbClr val="002060"/>
                </a:solidFill>
                <a:latin typeface="+mn-lt"/>
              </a:rPr>
              <a:t>6 Central Agencies</a:t>
            </a:r>
            <a:endParaRPr lang="en-IN" sz="1800" b="0" dirty="0">
              <a:solidFill>
                <a:srgbClr val="002060"/>
              </a:solidFill>
              <a:latin typeface="+mn-lt"/>
            </a:endParaRPr>
          </a:p>
        </p:txBody>
      </p:sp>
      <p:sp>
        <p:nvSpPr>
          <p:cNvPr id="9" name="TextBox 8"/>
          <p:cNvSpPr txBox="1"/>
          <p:nvPr/>
        </p:nvSpPr>
        <p:spPr>
          <a:xfrm>
            <a:off x="302202" y="1289655"/>
            <a:ext cx="2320765" cy="646331"/>
          </a:xfrm>
          <a:prstGeom prst="rect">
            <a:avLst/>
          </a:prstGeom>
          <a:noFill/>
        </p:spPr>
        <p:txBody>
          <a:bodyPr wrap="square" rtlCol="0">
            <a:spAutoFit/>
          </a:bodyPr>
          <a:lstStyle/>
          <a:p>
            <a:pPr algn="ctr"/>
            <a:r>
              <a:rPr lang="en-IN" sz="1800" dirty="0" smtClean="0">
                <a:solidFill>
                  <a:srgbClr val="002060"/>
                </a:solidFill>
              </a:rPr>
              <a:t>HP-I (1995-2003)</a:t>
            </a:r>
          </a:p>
          <a:p>
            <a:pPr algn="ctr"/>
            <a:r>
              <a:rPr lang="en-IN" sz="1800" dirty="0" smtClean="0">
                <a:solidFill>
                  <a:srgbClr val="002060"/>
                </a:solidFill>
              </a:rPr>
              <a:t>$71M</a:t>
            </a:r>
            <a:endParaRPr lang="en-IN" sz="1800" dirty="0">
              <a:solidFill>
                <a:srgbClr val="002060"/>
              </a:solidFill>
            </a:endParaRPr>
          </a:p>
        </p:txBody>
      </p:sp>
      <p:grpSp>
        <p:nvGrpSpPr>
          <p:cNvPr id="10" name="Group 11"/>
          <p:cNvGrpSpPr>
            <a:grpSpLocks/>
          </p:cNvGrpSpPr>
          <p:nvPr/>
        </p:nvGrpSpPr>
        <p:grpSpPr bwMode="auto">
          <a:xfrm>
            <a:off x="3243229" y="2085084"/>
            <a:ext cx="2621837" cy="3143688"/>
            <a:chOff x="3480" y="3999"/>
            <a:chExt cx="7664" cy="9204"/>
          </a:xfrm>
        </p:grpSpPr>
        <p:pic>
          <p:nvPicPr>
            <p:cNvPr id="11" name="Picture 10"/>
            <p:cNvPicPr>
              <a:picLocks noChangeAspect="1" noChangeArrowheads="1"/>
            </p:cNvPicPr>
            <p:nvPr/>
          </p:nvPicPr>
          <p:blipFill>
            <a:blip r:embed="rId3" cstate="print"/>
            <a:srcRect/>
            <a:stretch>
              <a:fillRect/>
            </a:stretch>
          </p:blipFill>
          <p:spPr bwMode="auto">
            <a:xfrm>
              <a:off x="3480" y="3999"/>
              <a:ext cx="7664" cy="9204"/>
            </a:xfrm>
            <a:prstGeom prst="rect">
              <a:avLst/>
            </a:prstGeom>
            <a:noFill/>
          </p:spPr>
        </p:pic>
        <p:sp>
          <p:nvSpPr>
            <p:cNvPr id="13" name="Rectangle 12"/>
            <p:cNvSpPr>
              <a:spLocks noChangeArrowheads="1"/>
            </p:cNvSpPr>
            <p:nvPr/>
          </p:nvSpPr>
          <p:spPr bwMode="auto">
            <a:xfrm>
              <a:off x="7404" y="10376"/>
              <a:ext cx="255" cy="195"/>
            </a:xfrm>
            <a:prstGeom prst="rect">
              <a:avLst/>
            </a:prstGeom>
            <a:solidFill>
              <a:srgbClr val="FFCC6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382" y="10797"/>
              <a:ext cx="255" cy="195"/>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7789" y="10377"/>
              <a:ext cx="2167" cy="5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dirty="0" smtClean="0">
                  <a:ln>
                    <a:noFill/>
                  </a:ln>
                  <a:solidFill>
                    <a:schemeClr val="tx1"/>
                  </a:solidFill>
                  <a:effectLst/>
                  <a:latin typeface="Times New Roman" pitchFamily="18" charset="0"/>
                  <a:cs typeface="Arial" pitchFamily="34" charset="0"/>
                </a:rPr>
                <a:t>On Going States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p:nvSpPr>
          <p:spPr bwMode="auto">
            <a:xfrm>
              <a:off x="7843" y="10750"/>
              <a:ext cx="1186" cy="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dirty="0" smtClean="0">
                  <a:ln>
                    <a:noFill/>
                  </a:ln>
                  <a:solidFill>
                    <a:schemeClr val="tx1"/>
                  </a:solidFill>
                  <a:effectLst/>
                  <a:latin typeface="Times New Roman" pitchFamily="18" charset="0"/>
                  <a:cs typeface="Arial" pitchFamily="34" charset="0"/>
                </a:rPr>
                <a:t>New States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TextBox 17"/>
          <p:cNvSpPr txBox="1"/>
          <p:nvPr/>
        </p:nvSpPr>
        <p:spPr>
          <a:xfrm>
            <a:off x="3348837" y="5473879"/>
            <a:ext cx="2410619" cy="646331"/>
          </a:xfrm>
          <a:prstGeom prst="rect">
            <a:avLst/>
          </a:prstGeom>
          <a:noFill/>
        </p:spPr>
        <p:txBody>
          <a:bodyPr wrap="square" rtlCol="0">
            <a:spAutoFit/>
          </a:bodyPr>
          <a:lstStyle/>
          <a:p>
            <a:pPr marL="285750" indent="-285750">
              <a:buFont typeface="Arial" pitchFamily="34" charset="0"/>
              <a:buChar char="•"/>
            </a:pPr>
            <a:r>
              <a:rPr lang="en-IN" sz="1800" b="0" dirty="0" smtClean="0">
                <a:solidFill>
                  <a:srgbClr val="002060"/>
                </a:solidFill>
                <a:latin typeface="+mn-lt"/>
              </a:rPr>
              <a:t>13 States</a:t>
            </a:r>
          </a:p>
          <a:p>
            <a:pPr marL="285750" indent="-285750">
              <a:buFont typeface="Arial" pitchFamily="34" charset="0"/>
              <a:buChar char="•"/>
            </a:pPr>
            <a:r>
              <a:rPr lang="en-IN" sz="1800" b="0" dirty="0" smtClean="0">
                <a:solidFill>
                  <a:srgbClr val="002060"/>
                </a:solidFill>
                <a:latin typeface="+mn-lt"/>
              </a:rPr>
              <a:t>8 Central Agencies</a:t>
            </a:r>
            <a:endParaRPr lang="en-IN" sz="1800" b="0" dirty="0">
              <a:solidFill>
                <a:srgbClr val="002060"/>
              </a:solidFill>
              <a:latin typeface="+mn-lt"/>
            </a:endParaRPr>
          </a:p>
        </p:txBody>
      </p:sp>
      <p:sp>
        <p:nvSpPr>
          <p:cNvPr id="19" name="TextBox 18"/>
          <p:cNvSpPr txBox="1"/>
          <p:nvPr/>
        </p:nvSpPr>
        <p:spPr>
          <a:xfrm>
            <a:off x="3304996" y="1289654"/>
            <a:ext cx="2403232" cy="646331"/>
          </a:xfrm>
          <a:prstGeom prst="rect">
            <a:avLst/>
          </a:prstGeom>
          <a:noFill/>
        </p:spPr>
        <p:txBody>
          <a:bodyPr wrap="square" rtlCol="0">
            <a:spAutoFit/>
          </a:bodyPr>
          <a:lstStyle/>
          <a:p>
            <a:pPr algn="ctr"/>
            <a:r>
              <a:rPr lang="en-IN" sz="1800" dirty="0" smtClean="0">
                <a:solidFill>
                  <a:srgbClr val="002060"/>
                </a:solidFill>
              </a:rPr>
              <a:t>HP-II (2006-2014)</a:t>
            </a:r>
          </a:p>
          <a:p>
            <a:pPr algn="ctr"/>
            <a:r>
              <a:rPr lang="en-IN" sz="1800" dirty="0">
                <a:solidFill>
                  <a:srgbClr val="002060"/>
                </a:solidFill>
              </a:rPr>
              <a:t>$</a:t>
            </a:r>
            <a:r>
              <a:rPr lang="en-IN" sz="1800" dirty="0" smtClean="0">
                <a:solidFill>
                  <a:srgbClr val="002060"/>
                </a:solidFill>
              </a:rPr>
              <a:t>105M</a:t>
            </a:r>
            <a:endParaRPr lang="en-IN" sz="1800" dirty="0">
              <a:solidFill>
                <a:srgbClr val="002060"/>
              </a:solidFill>
            </a:endParaRPr>
          </a:p>
        </p:txBody>
      </p:sp>
      <p:sp>
        <p:nvSpPr>
          <p:cNvPr id="21" name="TextBox 20"/>
          <p:cNvSpPr txBox="1"/>
          <p:nvPr/>
        </p:nvSpPr>
        <p:spPr>
          <a:xfrm>
            <a:off x="5889449" y="1289655"/>
            <a:ext cx="3202101" cy="646331"/>
          </a:xfrm>
          <a:prstGeom prst="rect">
            <a:avLst/>
          </a:prstGeom>
          <a:noFill/>
        </p:spPr>
        <p:txBody>
          <a:bodyPr wrap="square" rtlCol="0">
            <a:spAutoFit/>
          </a:bodyPr>
          <a:lstStyle/>
          <a:p>
            <a:pPr algn="ctr"/>
            <a:r>
              <a:rPr lang="en-IN" sz="1800" dirty="0" smtClean="0">
                <a:solidFill>
                  <a:srgbClr val="FF0000"/>
                </a:solidFill>
              </a:rPr>
              <a:t>National HP-III </a:t>
            </a:r>
          </a:p>
          <a:p>
            <a:pPr algn="ctr"/>
            <a:r>
              <a:rPr lang="en-IN" sz="1800" dirty="0" smtClean="0">
                <a:solidFill>
                  <a:srgbClr val="FF0000"/>
                </a:solidFill>
              </a:rPr>
              <a:t>(under preparation)</a:t>
            </a:r>
            <a:endParaRPr lang="en-IN" sz="1800" dirty="0">
              <a:solidFill>
                <a:srgbClr val="FF0000"/>
              </a:solidFill>
            </a:endParaRPr>
          </a:p>
        </p:txBody>
      </p:sp>
      <p:sp>
        <p:nvSpPr>
          <p:cNvPr id="22" name="TextBox 21"/>
          <p:cNvSpPr txBox="1"/>
          <p:nvPr/>
        </p:nvSpPr>
        <p:spPr>
          <a:xfrm>
            <a:off x="6063561" y="5478214"/>
            <a:ext cx="3060192" cy="646331"/>
          </a:xfrm>
          <a:prstGeom prst="rect">
            <a:avLst/>
          </a:prstGeom>
          <a:noFill/>
        </p:spPr>
        <p:txBody>
          <a:bodyPr wrap="square" rtlCol="0">
            <a:spAutoFit/>
          </a:bodyPr>
          <a:lstStyle/>
          <a:p>
            <a:pPr algn="ctr"/>
            <a:r>
              <a:rPr lang="en-IN" sz="1800" b="0" dirty="0" smtClean="0">
                <a:solidFill>
                  <a:srgbClr val="FF0000"/>
                </a:solidFill>
                <a:latin typeface="+mn-lt"/>
              </a:rPr>
              <a:t>All Indian States</a:t>
            </a:r>
          </a:p>
          <a:p>
            <a:pPr algn="ctr"/>
            <a:r>
              <a:rPr lang="en-IN" sz="1800" b="0" dirty="0" smtClean="0">
                <a:solidFill>
                  <a:srgbClr val="FF0000"/>
                </a:solidFill>
                <a:latin typeface="+mn-lt"/>
              </a:rPr>
              <a:t> and UTs</a:t>
            </a:r>
            <a:endParaRPr lang="en-IN" sz="1800" b="0" dirty="0">
              <a:solidFill>
                <a:srgbClr val="FF0000"/>
              </a:solidFill>
              <a:latin typeface="+mn-lt"/>
            </a:endParaRPr>
          </a:p>
        </p:txBody>
      </p:sp>
      <p:grpSp>
        <p:nvGrpSpPr>
          <p:cNvPr id="24" name="Group 23"/>
          <p:cNvGrpSpPr/>
          <p:nvPr/>
        </p:nvGrpSpPr>
        <p:grpSpPr>
          <a:xfrm>
            <a:off x="6166885" y="2086774"/>
            <a:ext cx="2824716" cy="3171026"/>
            <a:chOff x="6166885" y="2086774"/>
            <a:chExt cx="2824716" cy="3171026"/>
          </a:xfrm>
        </p:grpSpPr>
        <p:grpSp>
          <p:nvGrpSpPr>
            <p:cNvPr id="25" name="Group 26"/>
            <p:cNvGrpSpPr/>
            <p:nvPr/>
          </p:nvGrpSpPr>
          <p:grpSpPr>
            <a:xfrm>
              <a:off x="6166885" y="2157155"/>
              <a:ext cx="2824715" cy="3100645"/>
              <a:chOff x="1328820" y="1554146"/>
              <a:chExt cx="4696129" cy="5127219"/>
            </a:xfrm>
          </p:grpSpPr>
          <p:pic>
            <p:nvPicPr>
              <p:cNvPr id="27" name="Picture 3" descr="india-map-river-bas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749" y="1631527"/>
                <a:ext cx="464820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328820" y="1554146"/>
                <a:ext cx="990601" cy="67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Rectangle 25"/>
            <p:cNvSpPr/>
            <p:nvPr/>
          </p:nvSpPr>
          <p:spPr>
            <a:xfrm>
              <a:off x="6195715" y="2086774"/>
              <a:ext cx="2795886" cy="3171026"/>
            </a:xfrm>
            <a:prstGeom prst="rect">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93227184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Water Resources</a:t>
            </a:r>
            <a:endParaRPr lang="en-US" dirty="0"/>
          </a:p>
        </p:txBody>
      </p:sp>
      <p:sp>
        <p:nvSpPr>
          <p:cNvPr id="5" name="Text Placeholder 4"/>
          <p:cNvSpPr>
            <a:spLocks noGrp="1"/>
          </p:cNvSpPr>
          <p:nvPr>
            <p:ph type="body" sz="quarter" idx="11"/>
          </p:nvPr>
        </p:nvSpPr>
        <p:spPr/>
        <p:txBody>
          <a:bodyPr>
            <a:normAutofit/>
          </a:bodyPr>
          <a:lstStyle/>
          <a:p>
            <a:r>
              <a:rPr lang="en-US" sz="2800" dirty="0"/>
              <a:t>Increasing </a:t>
            </a:r>
            <a:r>
              <a:rPr lang="en-US" sz="2800" dirty="0" smtClean="0"/>
              <a:t>relative water scarcity</a:t>
            </a:r>
            <a:endParaRPr lang="en-US" sz="2800" dirty="0"/>
          </a:p>
          <a:p>
            <a:pPr lvl="1"/>
            <a:r>
              <a:rPr lang="en-US" sz="2400" dirty="0" smtClean="0"/>
              <a:t>4% of </a:t>
            </a:r>
            <a:r>
              <a:rPr lang="en-US" sz="2400" dirty="0"/>
              <a:t>the world’s renewable water </a:t>
            </a:r>
            <a:r>
              <a:rPr lang="en-US" sz="2400" dirty="0" smtClean="0"/>
              <a:t>resource</a:t>
            </a:r>
          </a:p>
          <a:p>
            <a:pPr lvl="1"/>
            <a:r>
              <a:rPr lang="en-US" sz="2400" dirty="0" smtClean="0"/>
              <a:t>2% of the global land mass</a:t>
            </a:r>
          </a:p>
          <a:p>
            <a:pPr lvl="1"/>
            <a:r>
              <a:rPr lang="en-US" sz="2400" dirty="0" smtClean="0"/>
              <a:t>but 17% </a:t>
            </a:r>
            <a:r>
              <a:rPr lang="en-US" sz="2400" dirty="0"/>
              <a:t>of the global </a:t>
            </a:r>
            <a:r>
              <a:rPr lang="en-US" sz="2400" dirty="0" smtClean="0"/>
              <a:t>population</a:t>
            </a:r>
            <a:endParaRPr lang="en-US" sz="2400" dirty="0"/>
          </a:p>
          <a:p>
            <a:pPr lvl="1"/>
            <a:r>
              <a:rPr lang="en-US" sz="2400" dirty="0"/>
              <a:t>p</a:t>
            </a:r>
            <a:r>
              <a:rPr lang="en-US" sz="2400" dirty="0" smtClean="0"/>
              <a:t>er </a:t>
            </a:r>
            <a:r>
              <a:rPr lang="en-US" sz="2400" dirty="0"/>
              <a:t>capita water availability </a:t>
            </a:r>
            <a:r>
              <a:rPr lang="en-US" sz="2400" dirty="0" smtClean="0"/>
              <a:t>of </a:t>
            </a:r>
            <a:r>
              <a:rPr lang="en-US" sz="2400" dirty="0"/>
              <a:t>global </a:t>
            </a:r>
            <a:r>
              <a:rPr lang="en-US" sz="2400" dirty="0" smtClean="0"/>
              <a:t>average</a:t>
            </a:r>
          </a:p>
          <a:p>
            <a:pPr lvl="1"/>
            <a:r>
              <a:rPr lang="en-US" sz="2400" dirty="0" smtClean="0"/>
              <a:t>Ranked 50</a:t>
            </a:r>
            <a:r>
              <a:rPr lang="en-US" sz="2400" baseline="30000" dirty="0" smtClean="0"/>
              <a:t>th</a:t>
            </a:r>
            <a:r>
              <a:rPr lang="en-US" sz="2400" dirty="0" smtClean="0"/>
              <a:t> in the world</a:t>
            </a:r>
            <a:endParaRPr lang="en-US" sz="2400" dirty="0"/>
          </a:p>
          <a:p>
            <a:r>
              <a:rPr lang="en-US" sz="2400" dirty="0"/>
              <a:t>High Climate Variability </a:t>
            </a:r>
            <a:r>
              <a:rPr lang="en-US" sz="2400" dirty="0" smtClean="0"/>
              <a:t>– seasonal </a:t>
            </a:r>
            <a:r>
              <a:rPr lang="en-US" sz="2400" dirty="0"/>
              <a:t>and inter-annual</a:t>
            </a:r>
          </a:p>
          <a:p>
            <a:pPr lvl="1"/>
            <a:r>
              <a:rPr lang="en-US" sz="2400" dirty="0" smtClean="0"/>
              <a:t>80</a:t>
            </a:r>
            <a:r>
              <a:rPr lang="en-US" sz="2400" dirty="0"/>
              <a:t>% precipitation </a:t>
            </a:r>
            <a:r>
              <a:rPr lang="en-US" sz="2400" dirty="0" smtClean="0"/>
              <a:t>June– September</a:t>
            </a:r>
          </a:p>
          <a:p>
            <a:r>
              <a:rPr lang="en-US" sz="2400" dirty="0" smtClean="0"/>
              <a:t>High spatial variability</a:t>
            </a:r>
          </a:p>
          <a:p>
            <a:pPr lvl="1"/>
            <a:r>
              <a:rPr lang="en-US" sz="2400" dirty="0" smtClean="0"/>
              <a:t>Influence of Himalaya on the monsoon</a:t>
            </a:r>
          </a:p>
          <a:p>
            <a:pPr lvl="1"/>
            <a:endParaRPr lang="en-US" sz="2400" dirty="0"/>
          </a:p>
          <a:p>
            <a:endParaRPr lang="en-US"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a:t>
            </a:fld>
            <a:endParaRPr lang="en-US" dirty="0"/>
          </a:p>
        </p:txBody>
      </p:sp>
    </p:spTree>
    <p:extLst>
      <p:ext uri="{BB962C8B-B14F-4D97-AF65-F5344CB8AC3E}">
        <p14:creationId xmlns:p14="http://schemas.microsoft.com/office/powerpoint/2010/main" val="376503370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sz="2800" dirty="0" smtClean="0">
                <a:solidFill>
                  <a:srgbClr val="021F43"/>
                </a:solidFill>
              </a:rPr>
              <a:t>Hydrology Project 3 – $500M, 7 years </a:t>
            </a:r>
            <a:endParaRPr lang="en-US" sz="2800" dirty="0">
              <a:solidFill>
                <a:srgbClr val="021F43"/>
              </a:solidFill>
            </a:endParaRPr>
          </a:p>
        </p:txBody>
      </p:sp>
      <p:sp>
        <p:nvSpPr>
          <p:cNvPr id="5" name="Text Placeholder 4"/>
          <p:cNvSpPr>
            <a:spLocks noGrp="1"/>
          </p:cNvSpPr>
          <p:nvPr>
            <p:ph type="body" sz="quarter" idx="11"/>
          </p:nvPr>
        </p:nvSpPr>
        <p:spPr/>
        <p:txBody>
          <a:bodyPr>
            <a:normAutofit/>
          </a:bodyPr>
          <a:lstStyle/>
          <a:p>
            <a:r>
              <a:rPr lang="en-US" sz="2400" dirty="0" smtClean="0"/>
              <a:t>Objectives</a:t>
            </a:r>
          </a:p>
          <a:p>
            <a:pPr lvl="1"/>
            <a:r>
              <a:rPr lang="en-US" sz="2000" dirty="0" smtClean="0"/>
              <a:t>To </a:t>
            </a:r>
            <a:r>
              <a:rPr lang="en-US" sz="2000" dirty="0"/>
              <a:t>Improve data, information </a:t>
            </a:r>
            <a:r>
              <a:rPr lang="en-US" sz="2000" dirty="0" smtClean="0"/>
              <a:t> and </a:t>
            </a:r>
            <a:r>
              <a:rPr lang="en-US" sz="2000" dirty="0"/>
              <a:t>knowledge systems to strengthen water resources planning, operation and management across India.</a:t>
            </a:r>
          </a:p>
          <a:p>
            <a:r>
              <a:rPr lang="en-US" sz="2400" dirty="0" smtClean="0"/>
              <a:t>Components</a:t>
            </a:r>
          </a:p>
          <a:p>
            <a:pPr lvl="1"/>
            <a:r>
              <a:rPr lang="en-US" sz="2000" dirty="0"/>
              <a:t>Improving </a:t>
            </a:r>
            <a:r>
              <a:rPr lang="en-US" sz="2000" dirty="0" smtClean="0"/>
              <a:t>in situ water monitoring system</a:t>
            </a:r>
            <a:endParaRPr lang="en-US" sz="2000" dirty="0"/>
          </a:p>
          <a:p>
            <a:pPr lvl="1"/>
            <a:r>
              <a:rPr lang="en-US" sz="2000" dirty="0"/>
              <a:t>Improving </a:t>
            </a:r>
            <a:r>
              <a:rPr lang="en-US" sz="2000" dirty="0" smtClean="0"/>
              <a:t>water resources information systems</a:t>
            </a:r>
            <a:endParaRPr lang="en-US" sz="2000" dirty="0"/>
          </a:p>
          <a:p>
            <a:pPr lvl="1"/>
            <a:r>
              <a:rPr lang="en-US" sz="2000" dirty="0"/>
              <a:t>Water </a:t>
            </a:r>
            <a:r>
              <a:rPr lang="en-US" sz="2000" dirty="0" smtClean="0"/>
              <a:t>resources management applications</a:t>
            </a:r>
            <a:endParaRPr lang="en-US" sz="2000" dirty="0"/>
          </a:p>
          <a:p>
            <a:pPr lvl="1"/>
            <a:r>
              <a:rPr lang="en-US" sz="2000" dirty="0"/>
              <a:t>Strengthening </a:t>
            </a:r>
            <a:r>
              <a:rPr lang="en-US" sz="2000" dirty="0" smtClean="0"/>
              <a:t>institutions </a:t>
            </a:r>
            <a:r>
              <a:rPr lang="en-US" sz="2000" dirty="0"/>
              <a:t>and </a:t>
            </a:r>
            <a:r>
              <a:rPr lang="en-US" sz="2000" dirty="0" smtClean="0"/>
              <a:t>capacity building</a:t>
            </a:r>
          </a:p>
          <a:p>
            <a:r>
              <a:rPr lang="en-US" sz="2400" dirty="0" smtClean="0"/>
              <a:t>Effectiveness</a:t>
            </a:r>
          </a:p>
          <a:p>
            <a:pPr lvl="1"/>
            <a:r>
              <a:rPr lang="en-US" sz="2000" dirty="0" smtClean="0"/>
              <a:t>Expected for late 2015</a:t>
            </a:r>
            <a:endParaRPr lang="en-US" sz="2000" dirty="0"/>
          </a:p>
          <a:p>
            <a:pPr lvl="1"/>
            <a:endParaRPr lang="en-US" sz="1800" dirty="0" smtClean="0"/>
          </a:p>
        </p:txBody>
      </p:sp>
      <p:sp>
        <p:nvSpPr>
          <p:cNvPr id="3" name="Slide Number Placeholder 2"/>
          <p:cNvSpPr>
            <a:spLocks noGrp="1"/>
          </p:cNvSpPr>
          <p:nvPr>
            <p:ph type="sldNum" sz="quarter" idx="4"/>
          </p:nvPr>
        </p:nvSpPr>
        <p:spPr/>
        <p:txBody>
          <a:bodyPr/>
          <a:lstStyle/>
          <a:p>
            <a:fld id="{F9F971E6-D8D4-4C59-A1A0-5FE329A63D94}" type="slidenum">
              <a:rPr lang="en-US" smtClean="0"/>
              <a:pPr/>
              <a:t>29</a:t>
            </a:fld>
            <a:endParaRPr lang="en-US" dirty="0"/>
          </a:p>
        </p:txBody>
      </p:sp>
      <p:pic>
        <p:nvPicPr>
          <p:cNvPr id="7" name="Picture 6" descr="pandoh spillway.jpg"/>
          <p:cNvPicPr>
            <a:picLocks noChangeAspect="1"/>
          </p:cNvPicPr>
          <p:nvPr/>
        </p:nvPicPr>
        <p:blipFill>
          <a:blip r:embed="rId2"/>
          <a:stretch>
            <a:fillRect/>
          </a:stretch>
        </p:blipFill>
        <p:spPr>
          <a:xfrm>
            <a:off x="5760720" y="4856226"/>
            <a:ext cx="3383280" cy="2001774"/>
          </a:xfrm>
          <a:prstGeom prst="rect">
            <a:avLst/>
          </a:prstGeom>
        </p:spPr>
      </p:pic>
    </p:spTree>
    <p:extLst>
      <p:ext uri="{BB962C8B-B14F-4D97-AF65-F5344CB8AC3E}">
        <p14:creationId xmlns:p14="http://schemas.microsoft.com/office/powerpoint/2010/main" val="339364139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sz="2800" dirty="0" smtClean="0">
                <a:solidFill>
                  <a:srgbClr val="021F43"/>
                </a:solidFill>
              </a:rPr>
              <a:t>Hydrology Project 3 – Key Issues</a:t>
            </a:r>
            <a:endParaRPr lang="en-US" sz="2800" dirty="0">
              <a:solidFill>
                <a:srgbClr val="021F43"/>
              </a:solidFill>
            </a:endParaRPr>
          </a:p>
        </p:txBody>
      </p:sp>
      <p:sp>
        <p:nvSpPr>
          <p:cNvPr id="5" name="Text Placeholder 4"/>
          <p:cNvSpPr>
            <a:spLocks noGrp="1"/>
          </p:cNvSpPr>
          <p:nvPr>
            <p:ph type="body" sz="quarter" idx="11"/>
          </p:nvPr>
        </p:nvSpPr>
        <p:spPr/>
        <p:txBody>
          <a:bodyPr>
            <a:noAutofit/>
          </a:bodyPr>
          <a:lstStyle/>
          <a:p>
            <a:r>
              <a:rPr lang="en-US" sz="2000" dirty="0" smtClean="0"/>
              <a:t>National standardization of Water </a:t>
            </a:r>
            <a:r>
              <a:rPr lang="en-US" sz="2000" dirty="0"/>
              <a:t>Resources Monitoring and Information System </a:t>
            </a:r>
            <a:r>
              <a:rPr lang="en-US" sz="2000" dirty="0" smtClean="0"/>
              <a:t>– procedures </a:t>
            </a:r>
            <a:r>
              <a:rPr lang="en-US" sz="2000" dirty="0"/>
              <a:t>and </a:t>
            </a:r>
            <a:r>
              <a:rPr lang="en-US" sz="2000" dirty="0" smtClean="0"/>
              <a:t>database</a:t>
            </a:r>
            <a:endParaRPr lang="en-US" sz="2000" dirty="0"/>
          </a:p>
          <a:p>
            <a:r>
              <a:rPr lang="en-US" sz="2000" dirty="0" smtClean="0"/>
              <a:t>Enhancing </a:t>
            </a:r>
            <a:r>
              <a:rPr lang="en-US" sz="2000" dirty="0"/>
              <a:t>data exchange between Centre &amp; </a:t>
            </a:r>
            <a:r>
              <a:rPr lang="en-US" sz="2000" dirty="0" smtClean="0"/>
              <a:t>States</a:t>
            </a:r>
            <a:endParaRPr lang="en-US" sz="2000" dirty="0"/>
          </a:p>
          <a:p>
            <a:r>
              <a:rPr lang="en-US" sz="2000" dirty="0" smtClean="0"/>
              <a:t>Improving </a:t>
            </a:r>
            <a:r>
              <a:rPr lang="en-US" sz="2000" dirty="0"/>
              <a:t>access to information in the </a:t>
            </a:r>
            <a:r>
              <a:rPr lang="en-US" sz="2000" dirty="0" smtClean="0"/>
              <a:t>public-domain</a:t>
            </a:r>
            <a:endParaRPr lang="en-US" sz="2000" dirty="0"/>
          </a:p>
          <a:p>
            <a:r>
              <a:rPr lang="en-US" sz="2000" dirty="0" smtClean="0"/>
              <a:t>Introducing country-wide </a:t>
            </a:r>
            <a:r>
              <a:rPr lang="en-US" sz="2000" dirty="0"/>
              <a:t>generic solutions for flood forecasting and water resources </a:t>
            </a:r>
            <a:r>
              <a:rPr lang="en-US" sz="2000" dirty="0" smtClean="0"/>
              <a:t>management</a:t>
            </a:r>
            <a:endParaRPr lang="en-US" sz="2000" dirty="0"/>
          </a:p>
          <a:p>
            <a:r>
              <a:rPr lang="en-US" sz="2000" dirty="0" smtClean="0"/>
              <a:t>Developing </a:t>
            </a:r>
            <a:r>
              <a:rPr lang="en-US" sz="2000" dirty="0"/>
              <a:t>site specific solutions for water resources planning, operation and management including </a:t>
            </a:r>
            <a:r>
              <a:rPr lang="en-US" sz="2000" dirty="0" smtClean="0"/>
              <a:t>use </a:t>
            </a:r>
            <a:r>
              <a:rPr lang="en-US" sz="2000" dirty="0"/>
              <a:t>of remote sensing based </a:t>
            </a:r>
            <a:r>
              <a:rPr lang="en-US" sz="2000" dirty="0" smtClean="0"/>
              <a:t>techniques</a:t>
            </a:r>
          </a:p>
          <a:p>
            <a:r>
              <a:rPr lang="en-US" sz="2000" dirty="0" smtClean="0"/>
              <a:t>Promoting and building institutional and technical capacity river basin planning and management</a:t>
            </a:r>
            <a:endParaRPr lang="en-US" sz="2000"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30</a:t>
            </a:fld>
            <a:endParaRPr lang="en-US" dirty="0"/>
          </a:p>
        </p:txBody>
      </p:sp>
      <p:pic>
        <p:nvPicPr>
          <p:cNvPr id="6" name="Picture 5"/>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878286" y="4931229"/>
            <a:ext cx="3265714" cy="1926771"/>
          </a:xfrm>
          <a:prstGeom prst="rect">
            <a:avLst/>
          </a:prstGeom>
        </p:spPr>
      </p:pic>
    </p:spTree>
    <p:extLst>
      <p:ext uri="{BB962C8B-B14F-4D97-AF65-F5344CB8AC3E}">
        <p14:creationId xmlns:p14="http://schemas.microsoft.com/office/powerpoint/2010/main" val="31383861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sz="2800" dirty="0">
                <a:solidFill>
                  <a:srgbClr val="021F43"/>
                </a:solidFill>
              </a:rPr>
              <a:t>WRG 2030 </a:t>
            </a:r>
            <a:r>
              <a:rPr lang="en-US" sz="2800" dirty="0" smtClean="0">
                <a:solidFill>
                  <a:srgbClr val="021F43"/>
                </a:solidFill>
              </a:rPr>
              <a:t>– National Activities in India</a:t>
            </a:r>
            <a:endParaRPr lang="en-US" sz="2800" dirty="0">
              <a:solidFill>
                <a:srgbClr val="021F43"/>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31</a:t>
            </a:fld>
            <a:endParaRPr lang="en-US" dirty="0"/>
          </a:p>
        </p:txBody>
      </p:sp>
      <p:sp>
        <p:nvSpPr>
          <p:cNvPr id="6" name="Content Placeholder 5"/>
          <p:cNvSpPr txBox="1">
            <a:spLocks/>
          </p:cNvSpPr>
          <p:nvPr/>
        </p:nvSpPr>
        <p:spPr>
          <a:xfrm>
            <a:off x="209550" y="1336995"/>
            <a:ext cx="8782050" cy="830239"/>
          </a:xfrm>
          <a:prstGeom prst="rect">
            <a:avLst/>
          </a:prstGeom>
          <a:solidFill>
            <a:srgbClr val="3D738B"/>
          </a:solidFill>
        </p:spPr>
        <p:txBody>
          <a:bodyPr>
            <a:normAutofit fontScale="77500" lnSpcReduction="20000"/>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smtClean="0">
                <a:solidFill>
                  <a:schemeClr val="bg1"/>
                </a:solidFill>
              </a:rPr>
              <a:t>Knowledge development and unlocking multi-stakeholder collaboration process to support Government of India’s national water related policies (incl. Ganga)</a:t>
            </a:r>
            <a:endParaRPr lang="en-US" b="1" dirty="0">
              <a:solidFill>
                <a:schemeClr val="bg1"/>
              </a:solidFill>
            </a:endParaRPr>
          </a:p>
        </p:txBody>
      </p:sp>
      <p:graphicFrame>
        <p:nvGraphicFramePr>
          <p:cNvPr id="7" name="Diagram 6"/>
          <p:cNvGraphicFramePr/>
          <p:nvPr>
            <p:extLst>
              <p:ext uri="{D42A27DB-BD31-4B8C-83A1-F6EECF244321}">
                <p14:modId xmlns:p14="http://schemas.microsoft.com/office/powerpoint/2010/main" val="499832100"/>
              </p:ext>
            </p:extLst>
          </p:nvPr>
        </p:nvGraphicFramePr>
        <p:xfrm>
          <a:off x="301103" y="2334616"/>
          <a:ext cx="869049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80960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sz="2800" smtClean="0">
                <a:solidFill>
                  <a:srgbClr val="021F43"/>
                </a:solidFill>
              </a:rPr>
              <a:t>WRG 2030 – State Activities in India</a:t>
            </a:r>
            <a:endParaRPr lang="en-US" sz="2800" dirty="0">
              <a:solidFill>
                <a:srgbClr val="021F43"/>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32</a:t>
            </a:fld>
            <a:endParaRPr lang="en-US" dirty="0"/>
          </a:p>
        </p:txBody>
      </p:sp>
      <p:sp>
        <p:nvSpPr>
          <p:cNvPr id="8" name="Text Placeholder 2"/>
          <p:cNvSpPr>
            <a:spLocks noGrp="1"/>
          </p:cNvSpPr>
          <p:nvPr>
            <p:ph type="body" idx="4294967295"/>
          </p:nvPr>
        </p:nvSpPr>
        <p:spPr>
          <a:xfrm>
            <a:off x="152400" y="1281270"/>
            <a:ext cx="4114800" cy="580186"/>
          </a:xfrm>
          <a:prstGeom prst="rect">
            <a:avLst/>
          </a:prstGeom>
          <a:solidFill>
            <a:srgbClr val="3D738B"/>
          </a:solidFill>
        </p:spPr>
        <p:txBody>
          <a:bodyPr>
            <a:normAutofit fontScale="92500" lnSpcReduction="10000"/>
          </a:bodyPr>
          <a:lstStyle/>
          <a:p>
            <a:pPr marL="0" indent="0" algn="ctr">
              <a:lnSpc>
                <a:spcPct val="100000"/>
              </a:lnSpc>
              <a:buNone/>
            </a:pPr>
            <a:r>
              <a:rPr lang="en-US" sz="1800" dirty="0" smtClean="0">
                <a:solidFill>
                  <a:schemeClr val="bg1"/>
                </a:solidFill>
                <a:latin typeface="+mj-lt"/>
              </a:rPr>
              <a:t>Karnataka is 2030 WRG’s earliest State level engagement in India</a:t>
            </a:r>
            <a:endParaRPr lang="en-US" sz="1800" dirty="0">
              <a:solidFill>
                <a:schemeClr val="bg1"/>
              </a:solidFill>
              <a:latin typeface="+mj-lt"/>
            </a:endParaRPr>
          </a:p>
        </p:txBody>
      </p:sp>
      <p:sp>
        <p:nvSpPr>
          <p:cNvPr id="9" name="Text Placeholder 4"/>
          <p:cNvSpPr>
            <a:spLocks noGrp="1"/>
          </p:cNvSpPr>
          <p:nvPr>
            <p:ph type="body" sz="quarter" idx="4294967295"/>
          </p:nvPr>
        </p:nvSpPr>
        <p:spPr>
          <a:xfrm>
            <a:off x="4419599" y="1281270"/>
            <a:ext cx="4627028" cy="580186"/>
          </a:xfrm>
          <a:prstGeom prst="rect">
            <a:avLst/>
          </a:prstGeom>
          <a:solidFill>
            <a:srgbClr val="3D738B"/>
          </a:solidFill>
        </p:spPr>
        <p:txBody>
          <a:bodyPr>
            <a:normAutofit fontScale="92500" lnSpcReduction="10000"/>
          </a:bodyPr>
          <a:lstStyle/>
          <a:p>
            <a:pPr marL="0" indent="0" algn="ctr">
              <a:lnSpc>
                <a:spcPct val="100000"/>
              </a:lnSpc>
              <a:buNone/>
            </a:pPr>
            <a:r>
              <a:rPr lang="en-US" sz="1800" dirty="0" smtClean="0">
                <a:solidFill>
                  <a:schemeClr val="bg1"/>
                </a:solidFill>
                <a:latin typeface="+mj-lt"/>
              </a:rPr>
              <a:t>2030 WRG Maharashtra </a:t>
            </a:r>
            <a:r>
              <a:rPr lang="en-US" sz="1800" dirty="0" err="1" smtClean="0">
                <a:solidFill>
                  <a:schemeClr val="bg1"/>
                </a:solidFill>
                <a:latin typeface="+mj-lt"/>
              </a:rPr>
              <a:t>Agri</a:t>
            </a:r>
            <a:r>
              <a:rPr lang="en-US" sz="1800" dirty="0" smtClean="0">
                <a:solidFill>
                  <a:schemeClr val="bg1"/>
                </a:solidFill>
                <a:latin typeface="+mj-lt"/>
              </a:rPr>
              <a:t>-Water Partnership was initiated in 2014</a:t>
            </a:r>
            <a:endParaRPr lang="en-US" sz="1800" dirty="0">
              <a:solidFill>
                <a:schemeClr val="bg1"/>
              </a:solidFill>
              <a:latin typeface="+mj-lt"/>
            </a:endParaRPr>
          </a:p>
        </p:txBody>
      </p:sp>
      <p:sp>
        <p:nvSpPr>
          <p:cNvPr id="10" name="Content Placeholder 5"/>
          <p:cNvSpPr txBox="1">
            <a:spLocks/>
          </p:cNvSpPr>
          <p:nvPr/>
        </p:nvSpPr>
        <p:spPr>
          <a:xfrm>
            <a:off x="4531058" y="1953326"/>
            <a:ext cx="4515570" cy="4251532"/>
          </a:xfrm>
          <a:prstGeom prst="rect">
            <a:avLst/>
          </a:prstGeom>
          <a:ln>
            <a:solidFill>
              <a:srgbClr val="78A4B6"/>
            </a:solidFill>
          </a:ln>
        </p:spPr>
        <p:txBody>
          <a:bodyPr>
            <a:normAutofit lnSpcReduction="10000"/>
          </a:bodyPr>
          <a:lstStyle>
            <a:defPPr>
              <a:defRPr lang="en-US"/>
            </a:defPPr>
            <a:lvl1pPr marL="173038" marR="0" indent="-173038" defTabSz="914400" eaLnBrk="1" fontAlgn="auto" latinLnBrk="0" hangingPunct="1">
              <a:lnSpc>
                <a:spcPct val="100000"/>
              </a:lnSpc>
              <a:spcBef>
                <a:spcPct val="20000"/>
              </a:spcBef>
              <a:spcAft>
                <a:spcPts val="0"/>
              </a:spcAft>
              <a:buClrTx/>
              <a:buSzTx/>
              <a:buFont typeface="Arial" panose="020B0604020202020204" pitchFamily="34" charset="0"/>
              <a:buChar char="•"/>
              <a:tabLst/>
              <a:defRPr b="0">
                <a:latin typeface="Arial" panose="020B0604020202020204" pitchFamily="34" charset="0"/>
                <a:ea typeface="+mn-ea"/>
                <a:cs typeface="Arial" panose="020B0604020202020204" pitchFamily="34" charset="0"/>
              </a:defRPr>
            </a:lvl1pPr>
            <a:lvl2pPr marL="458788" lvl="1" indent="-173038" defTabSz="914400" eaLnBrk="1" latinLnBrk="0" hangingPunct="1">
              <a:spcBef>
                <a:spcPct val="20000"/>
              </a:spcBef>
              <a:buFont typeface="Arial" panose="020B0604020202020204" pitchFamily="34" charset="0"/>
              <a:buChar char="–"/>
              <a:defRPr b="0">
                <a:solidFill>
                  <a:schemeClr val="bg2"/>
                </a:solidFill>
                <a:latin typeface="Arial" panose="020B0604020202020204" pitchFamily="34" charset="0"/>
                <a:ea typeface="+mn-ea"/>
                <a:cs typeface="Arial" panose="020B0604020202020204" pitchFamily="34" charset="0"/>
              </a:defRPr>
            </a:lvl2pPr>
            <a:lvl3pPr marL="11430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3pPr>
            <a:lvl4pPr marL="16002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4pPr>
            <a:lvl5pPr marL="2057400" indent="-228600" defTabSz="914400" eaLnBrk="1" latinLnBrk="0" hangingPunct="1">
              <a:spcBef>
                <a:spcPct val="20000"/>
              </a:spcBef>
              <a:buFont typeface="Arial" panose="020B0604020202020204" pitchFamily="34" charset="0"/>
              <a:buChar char="»"/>
              <a:defRPr sz="1800">
                <a:latin typeface="Arial" panose="020B0604020202020204" pitchFamily="34" charset="0"/>
                <a:ea typeface="+mn-ea"/>
                <a:cs typeface="Arial" panose="020B0604020202020204" pitchFamily="34"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r>
              <a:rPr lang="en-US" dirty="0"/>
              <a:t>Convening: multi-stakeholder Sounding Board chaired by ACS for Agriculture, </a:t>
            </a:r>
            <a:r>
              <a:rPr lang="en-US" dirty="0" err="1"/>
              <a:t>GoM</a:t>
            </a:r>
            <a:endParaRPr lang="en-US" dirty="0"/>
          </a:p>
          <a:p>
            <a:r>
              <a:rPr lang="en-US" dirty="0"/>
              <a:t>Analysis: preliminary </a:t>
            </a:r>
            <a:r>
              <a:rPr lang="en-US" dirty="0" err="1"/>
              <a:t>agri</a:t>
            </a:r>
            <a:r>
              <a:rPr lang="en-US" dirty="0"/>
              <a:t>-water study </a:t>
            </a:r>
            <a:r>
              <a:rPr lang="en-US" dirty="0" smtClean="0"/>
              <a:t>completed</a:t>
            </a:r>
          </a:p>
          <a:p>
            <a:r>
              <a:rPr lang="en-US" dirty="0" smtClean="0"/>
              <a:t>Work </a:t>
            </a:r>
            <a:r>
              <a:rPr lang="en-US" dirty="0"/>
              <a:t>streams </a:t>
            </a:r>
            <a:r>
              <a:rPr lang="en-US" dirty="0" smtClean="0"/>
              <a:t>being </a:t>
            </a:r>
            <a:r>
              <a:rPr lang="en-US" dirty="0"/>
              <a:t>established:</a:t>
            </a:r>
          </a:p>
          <a:p>
            <a:pPr lvl="1"/>
            <a:r>
              <a:rPr lang="en-US" dirty="0"/>
              <a:t>Watershed++ model: Public-Private-Community Partnerships  for watershed development, </a:t>
            </a:r>
            <a:r>
              <a:rPr lang="en-US" dirty="0" err="1"/>
              <a:t>agri</a:t>
            </a:r>
            <a:r>
              <a:rPr lang="en-US" dirty="0"/>
              <a:t>-water efficiency, productivity increase and market linkages</a:t>
            </a:r>
          </a:p>
          <a:p>
            <a:pPr lvl="1"/>
            <a:r>
              <a:rPr lang="en-US" dirty="0"/>
              <a:t>Viable technologies &amp; smart financing: </a:t>
            </a:r>
            <a:r>
              <a:rPr lang="en-US" dirty="0" smtClean="0"/>
              <a:t>for large </a:t>
            </a:r>
            <a:r>
              <a:rPr lang="en-US" dirty="0"/>
              <a:t>scale adoption of </a:t>
            </a:r>
            <a:r>
              <a:rPr lang="en-US" dirty="0" err="1"/>
              <a:t>agri</a:t>
            </a:r>
            <a:r>
              <a:rPr lang="en-US" dirty="0"/>
              <a:t>-water </a:t>
            </a:r>
            <a:r>
              <a:rPr lang="en-US" dirty="0" smtClean="0"/>
              <a:t>saving</a:t>
            </a:r>
            <a:endParaRPr lang="en-US" dirty="0"/>
          </a:p>
          <a:p>
            <a:pPr lvl="1"/>
            <a:r>
              <a:rPr lang="en-US" dirty="0"/>
              <a:t>Integrated approach for Aurangabad: collective action for regional water security</a:t>
            </a:r>
          </a:p>
          <a:p>
            <a:r>
              <a:rPr lang="en-US" dirty="0"/>
              <a:t>Partnership scope is being extended to include irrigation (Canal Command Areas) and urban/industrial water management</a:t>
            </a:r>
          </a:p>
        </p:txBody>
      </p:sp>
      <p:sp>
        <p:nvSpPr>
          <p:cNvPr id="11" name="Content Placeholder 9"/>
          <p:cNvSpPr txBox="1">
            <a:spLocks/>
          </p:cNvSpPr>
          <p:nvPr/>
        </p:nvSpPr>
        <p:spPr>
          <a:xfrm>
            <a:off x="152400" y="1953325"/>
            <a:ext cx="4114800" cy="4251533"/>
          </a:xfrm>
          <a:prstGeom prst="rect">
            <a:avLst/>
          </a:prstGeom>
          <a:ln>
            <a:solidFill>
              <a:srgbClr val="78A4B6"/>
            </a:solidFill>
          </a:ln>
        </p:spPr>
        <p:txBody>
          <a:bodyPr>
            <a:normAutofit/>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indent="-173038"/>
            <a:r>
              <a:rPr lang="en-US" sz="1600" b="0" dirty="0" smtClean="0"/>
              <a:t>2011-2013 –  analysis completed: </a:t>
            </a:r>
          </a:p>
          <a:p>
            <a:pPr marL="458788" lvl="1" indent="-173038"/>
            <a:r>
              <a:rPr lang="en-US" sz="1600" b="0" dirty="0" smtClean="0"/>
              <a:t>Initial phase – focus on diagnostics and project design in agriculture</a:t>
            </a:r>
          </a:p>
          <a:p>
            <a:pPr marL="458788" lvl="1" indent="-173038"/>
            <a:r>
              <a:rPr lang="en-US" sz="1600" b="0" dirty="0" smtClean="0"/>
              <a:t>Second phase – address water issues in the industrial and urban sectors</a:t>
            </a:r>
          </a:p>
          <a:p>
            <a:pPr marL="173038" indent="-173038"/>
            <a:r>
              <a:rPr lang="en-US" sz="1600" b="0" dirty="0" smtClean="0"/>
              <a:t>Current</a:t>
            </a:r>
          </a:p>
          <a:p>
            <a:pPr marL="458788" lvl="1" indent="-173038"/>
            <a:r>
              <a:rPr lang="en-US" sz="1600" b="0" dirty="0" smtClean="0"/>
              <a:t>convening multi-stakeholder process: Steering Board under chairmanship of Chief Secretary</a:t>
            </a:r>
          </a:p>
          <a:p>
            <a:pPr marL="173038" indent="-173038"/>
            <a:r>
              <a:rPr lang="en-US" sz="1600" b="0" dirty="0" smtClean="0"/>
              <a:t>Initial work streams for transformation: </a:t>
            </a:r>
          </a:p>
          <a:p>
            <a:pPr marL="736600" lvl="1" indent="-273050">
              <a:buFont typeface="+mj-lt"/>
              <a:buAutoNum type="arabicPeriod"/>
            </a:pPr>
            <a:r>
              <a:rPr lang="en-US" sz="1600" b="0" dirty="0" smtClean="0">
                <a:solidFill>
                  <a:srgbClr val="014C6D"/>
                </a:solidFill>
              </a:rPr>
              <a:t>Agricultural Water Use Efficiency</a:t>
            </a:r>
            <a:r>
              <a:rPr lang="en-US" sz="1600" b="0" dirty="0" smtClean="0"/>
              <a:t>: Private Sector Participation in Canal Command Areas</a:t>
            </a:r>
          </a:p>
          <a:p>
            <a:pPr marL="736600" lvl="1" indent="-273050">
              <a:buFont typeface="+mj-lt"/>
              <a:buAutoNum type="arabicPeriod"/>
            </a:pPr>
            <a:r>
              <a:rPr lang="en-US" sz="1600" b="0" dirty="0" smtClean="0">
                <a:solidFill>
                  <a:srgbClr val="014C6D"/>
                </a:solidFill>
              </a:rPr>
              <a:t>Wastewater Reuse: </a:t>
            </a:r>
            <a:r>
              <a:rPr lang="en-US" sz="1600" b="0" dirty="0" smtClean="0"/>
              <a:t>Urban and Industrial Sectors </a:t>
            </a:r>
          </a:p>
        </p:txBody>
      </p:sp>
    </p:spTree>
    <p:extLst>
      <p:ext uri="{BB962C8B-B14F-4D97-AF65-F5344CB8AC3E}">
        <p14:creationId xmlns:p14="http://schemas.microsoft.com/office/powerpoint/2010/main" val="507682683"/>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WBG Support for IWRM</a:t>
            </a:r>
            <a:endParaRPr lang="en-US" dirty="0"/>
          </a:p>
        </p:txBody>
      </p:sp>
      <p:sp>
        <p:nvSpPr>
          <p:cNvPr id="9" name="Text Placeholder 8"/>
          <p:cNvSpPr>
            <a:spLocks noGrp="1"/>
          </p:cNvSpPr>
          <p:nvPr>
            <p:ph type="body" sz="quarter" idx="11"/>
          </p:nvPr>
        </p:nvSpPr>
        <p:spPr>
          <a:xfrm>
            <a:off x="457200" y="1466850"/>
            <a:ext cx="8437417" cy="4592638"/>
          </a:xfrm>
        </p:spPr>
        <p:txBody>
          <a:bodyPr>
            <a:normAutofit/>
          </a:bodyPr>
          <a:lstStyle/>
          <a:p>
            <a:pPr marL="571500" indent="-571500"/>
            <a:r>
              <a:rPr lang="en-US" sz="2400" dirty="0"/>
              <a:t>Diverse portfolio </a:t>
            </a:r>
            <a:r>
              <a:rPr lang="en-US" sz="2400" dirty="0" smtClean="0"/>
              <a:t>supporting many </a:t>
            </a:r>
            <a:r>
              <a:rPr lang="en-US" sz="2400" dirty="0"/>
              <a:t>aspects of IWRM</a:t>
            </a:r>
          </a:p>
          <a:p>
            <a:pPr marL="571500" indent="-571500"/>
            <a:r>
              <a:rPr lang="en-US" sz="2400" dirty="0"/>
              <a:t>I</a:t>
            </a:r>
            <a:r>
              <a:rPr lang="en-US" sz="2400" dirty="0" smtClean="0"/>
              <a:t>ncludes infrastructure investments </a:t>
            </a:r>
            <a:r>
              <a:rPr lang="en-US" sz="2400" dirty="0"/>
              <a:t>and reforms </a:t>
            </a:r>
          </a:p>
          <a:p>
            <a:pPr marL="571500" indent="-571500"/>
            <a:r>
              <a:rPr lang="en-US" sz="2400" dirty="0" smtClean="0"/>
              <a:t>State level </a:t>
            </a:r>
            <a:r>
              <a:rPr lang="en-US" sz="2400" dirty="0"/>
              <a:t>initiatives that can be </a:t>
            </a:r>
            <a:r>
              <a:rPr lang="en-US" sz="2400" dirty="0" smtClean="0"/>
              <a:t>extended to other priority states</a:t>
            </a:r>
            <a:endParaRPr lang="en-US" sz="2400" dirty="0"/>
          </a:p>
          <a:p>
            <a:pPr marL="571500" indent="-571500"/>
            <a:r>
              <a:rPr lang="en-US" sz="2400" dirty="0" smtClean="0"/>
              <a:t>Critical support into Low Income States</a:t>
            </a:r>
          </a:p>
          <a:p>
            <a:pPr marL="571500" indent="-571500"/>
            <a:r>
              <a:rPr lang="en-US" sz="2400" dirty="0" smtClean="0"/>
              <a:t>Multi-state </a:t>
            </a:r>
            <a:r>
              <a:rPr lang="en-US" sz="2400" dirty="0"/>
              <a:t>program (DRIP)</a:t>
            </a:r>
          </a:p>
          <a:p>
            <a:pPr marL="571500" indent="-571500"/>
            <a:r>
              <a:rPr lang="en-US" sz="2400" dirty="0" smtClean="0"/>
              <a:t>National </a:t>
            </a:r>
            <a:r>
              <a:rPr lang="en-US" sz="2400" dirty="0"/>
              <a:t>hydrology project (HP3)</a:t>
            </a:r>
          </a:p>
          <a:p>
            <a:pPr marL="571500" indent="-571500"/>
            <a:r>
              <a:rPr lang="en-US" sz="2400" dirty="0"/>
              <a:t>Includes </a:t>
            </a:r>
            <a:r>
              <a:rPr lang="en-US" sz="2400" dirty="0" smtClean="0"/>
              <a:t>technical assistance via 2030 </a:t>
            </a:r>
            <a:r>
              <a:rPr lang="en-US" sz="2400" dirty="0"/>
              <a:t>WRG</a:t>
            </a:r>
          </a:p>
          <a:p>
            <a:endParaRPr lang="en-US" sz="2400" dirty="0"/>
          </a:p>
        </p:txBody>
      </p:sp>
      <p:sp>
        <p:nvSpPr>
          <p:cNvPr id="3" name="Title 1"/>
          <p:cNvSpPr txBox="1">
            <a:spLocks/>
          </p:cNvSpPr>
          <p:nvPr/>
        </p:nvSpPr>
        <p:spPr>
          <a:xfrm>
            <a:off x="685800" y="403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0" name="Picture 9" descr="http://images.nationalgeographic.com/wpf/media-live/photos/000/441/overrides/ganges-river-pollution-allahabad_44179_600x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173" y="5200571"/>
            <a:ext cx="2209903" cy="16574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indolinkenglish.files.wordpress.com/2011/01/nathpa-jhakri-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200572"/>
            <a:ext cx="2383970" cy="1657427"/>
          </a:xfrm>
          <a:prstGeom prst="rect">
            <a:avLst/>
          </a:prstGeom>
          <a:ln>
            <a:noFill/>
          </a:ln>
        </p:spPr>
        <p:style>
          <a:lnRef idx="3">
            <a:schemeClr val="lt1"/>
          </a:lnRef>
          <a:fillRef idx="1">
            <a:schemeClr val="accent5"/>
          </a:fillRef>
          <a:effectRef idx="1">
            <a:schemeClr val="accent5"/>
          </a:effectRef>
          <a:fontRef idx="minor">
            <a:schemeClr val="lt1"/>
          </a:fontRef>
        </p:style>
      </p:pic>
      <p:pic>
        <p:nvPicPr>
          <p:cNvPr id="12" name="Picture 2" descr="Kashmir-floods-2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290" y="5200571"/>
            <a:ext cx="2208523" cy="165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72710"/>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Text Placeholder 2"/>
          <p:cNvSpPr>
            <a:spLocks noGrp="1"/>
          </p:cNvSpPr>
          <p:nvPr>
            <p:ph type="body" sz="quarter" idx="11"/>
          </p:nvPr>
        </p:nvSpPr>
        <p:spPr>
          <a:xfrm>
            <a:off x="457200" y="1466850"/>
            <a:ext cx="8412479" cy="4933950"/>
          </a:xfrm>
        </p:spPr>
        <p:txBody>
          <a:bodyPr>
            <a:normAutofit fontScale="77500" lnSpcReduction="20000"/>
          </a:bodyPr>
          <a:lstStyle/>
          <a:p>
            <a:r>
              <a:rPr lang="en-US" dirty="0" smtClean="0"/>
              <a:t>Build the information base to support evidence-based planning and management</a:t>
            </a:r>
            <a:endParaRPr lang="en-US" dirty="0"/>
          </a:p>
          <a:p>
            <a:r>
              <a:rPr lang="en-US" dirty="0" smtClean="0"/>
              <a:t>Progress legislative reforms to enable empowered RBOs and appropriate water entitlement system</a:t>
            </a:r>
          </a:p>
          <a:p>
            <a:r>
              <a:rPr lang="en-US" dirty="0" smtClean="0"/>
              <a:t>Incentivize water use efficiency in all sectors</a:t>
            </a:r>
          </a:p>
          <a:p>
            <a:r>
              <a:rPr lang="en-US" dirty="0" smtClean="0"/>
              <a:t>Focus government efforts on ensuring social and environment benefits </a:t>
            </a:r>
            <a:r>
              <a:rPr lang="en-US" dirty="0" smtClean="0"/>
              <a:t>are protected</a:t>
            </a:r>
            <a:endParaRPr lang="en-US" dirty="0" smtClean="0"/>
          </a:p>
          <a:p>
            <a:r>
              <a:rPr lang="en-US" dirty="0" smtClean="0"/>
              <a:t>Continue the shift in focus from new infrastructure to improved management</a:t>
            </a:r>
          </a:p>
          <a:p>
            <a:r>
              <a:rPr lang="en-US" dirty="0" smtClean="0"/>
              <a:t>Shift the infrastructure focus from construction to improved maintenance and management</a:t>
            </a:r>
          </a:p>
          <a:p>
            <a:r>
              <a:rPr lang="en-US" dirty="0" smtClean="0"/>
              <a:t>Shift the flood management focus from protection to improved forecasting and warnings, and floodplain zoning</a:t>
            </a:r>
          </a:p>
          <a:p>
            <a:r>
              <a:rPr lang="en-US" dirty="0" smtClean="0"/>
              <a:t>More effort required to understand regional scale climate change risks to water resources and build system resilience</a:t>
            </a:r>
          </a:p>
          <a:p>
            <a:r>
              <a:rPr lang="en-US" dirty="0" smtClean="0"/>
              <a:t>Institutional reforms that facilitate water user and other stakeholder engagement and that stimulate private sector investment</a:t>
            </a:r>
          </a:p>
          <a:p>
            <a:endParaRPr lang="en-US" dirty="0"/>
          </a:p>
        </p:txBody>
      </p:sp>
      <p:sp>
        <p:nvSpPr>
          <p:cNvPr id="4" name="Slide Number Placeholder 2"/>
          <p:cNvSpPr>
            <a:spLocks noGrp="1"/>
          </p:cNvSpPr>
          <p:nvPr>
            <p:ph type="sldNum" sz="quarter" idx="4"/>
          </p:nvPr>
        </p:nvSpPr>
        <p:spPr>
          <a:xfrm>
            <a:off x="228600" y="6297016"/>
            <a:ext cx="480950" cy="365125"/>
          </a:xfrm>
        </p:spPr>
        <p:txBody>
          <a:bodyPr/>
          <a:lstStyle/>
          <a:p>
            <a:fld id="{F9F971E6-D8D4-4C59-A1A0-5FE329A63D94}" type="slidenum">
              <a:rPr lang="en-US" smtClean="0"/>
              <a:pPr/>
              <a:t>34</a:t>
            </a:fld>
            <a:endParaRPr lang="en-US" dirty="0"/>
          </a:p>
        </p:txBody>
      </p:sp>
    </p:spTree>
    <p:extLst>
      <p:ext uri="{BB962C8B-B14F-4D97-AF65-F5344CB8AC3E}">
        <p14:creationId xmlns:p14="http://schemas.microsoft.com/office/powerpoint/2010/main" val="1742851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351792"/>
            <a:ext cx="6971806" cy="1107996"/>
          </a:xfrm>
        </p:spPr>
        <p:txBody>
          <a:bodyPr/>
          <a:lstStyle/>
          <a:p>
            <a:r>
              <a:rPr lang="en-US" dirty="0" smtClean="0"/>
              <a:t>Thank You</a:t>
            </a:r>
            <a:br>
              <a:rPr lang="en-US" dirty="0" smtClean="0"/>
            </a:br>
            <a:r>
              <a:rPr lang="en-US" dirty="0" smtClean="0"/>
              <a:t/>
            </a:r>
            <a:br>
              <a:rPr lang="en-US" dirty="0" smtClean="0"/>
            </a:br>
            <a:r>
              <a:rPr lang="en-US" b="0" u="sng" dirty="0" smtClean="0">
                <a:solidFill>
                  <a:schemeClr val="bg2"/>
                </a:solidFill>
              </a:rPr>
              <a:t>Wyoung@WorldBank.Org </a:t>
            </a:r>
            <a:endParaRPr lang="en-US" b="0" u="sng" dirty="0">
              <a:solidFill>
                <a:schemeClr val="bg2"/>
              </a:solidFill>
            </a:endParaRPr>
          </a:p>
        </p:txBody>
      </p:sp>
    </p:spTree>
    <p:extLst>
      <p:ext uri="{BB962C8B-B14F-4D97-AF65-F5344CB8AC3E}">
        <p14:creationId xmlns:p14="http://schemas.microsoft.com/office/powerpoint/2010/main" val="83534908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Water Availability by Basin (1995)</a:t>
            </a:r>
            <a:endParaRPr lang="en-US" dirty="0"/>
          </a:p>
        </p:txBody>
      </p:sp>
      <p:sp>
        <p:nvSpPr>
          <p:cNvPr id="2" name="Slide Number Placeholder 1"/>
          <p:cNvSpPr>
            <a:spLocks noGrp="1"/>
          </p:cNvSpPr>
          <p:nvPr>
            <p:ph type="sldNum" sz="quarter" idx="12"/>
          </p:nvPr>
        </p:nvSpPr>
        <p:spPr/>
        <p:txBody>
          <a:bodyPr/>
          <a:lstStyle/>
          <a:p>
            <a:fld id="{0DCA5077-BD3D-42B5-BCBC-5EA18B324F25}" type="slidenum">
              <a:rPr lang="en-US" smtClean="0"/>
              <a:t>3</a:t>
            </a:fld>
            <a:endParaRPr lang="en-US"/>
          </a:p>
        </p:txBody>
      </p:sp>
      <p:grpSp>
        <p:nvGrpSpPr>
          <p:cNvPr id="5" name="Group 4"/>
          <p:cNvGrpSpPr/>
          <p:nvPr/>
        </p:nvGrpSpPr>
        <p:grpSpPr>
          <a:xfrm>
            <a:off x="130602" y="1404257"/>
            <a:ext cx="5747646" cy="5155745"/>
            <a:chOff x="1539669" y="1929561"/>
            <a:chExt cx="5538762" cy="4630441"/>
          </a:xfrm>
        </p:grpSpPr>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655"/>
            <a:stretch/>
          </p:blipFill>
          <p:spPr bwMode="auto">
            <a:xfrm>
              <a:off x="1539669" y="1929561"/>
              <a:ext cx="5538762" cy="463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421072" y="5693228"/>
              <a:ext cx="261261" cy="696685"/>
              <a:chOff x="4713500" y="5181600"/>
              <a:chExt cx="261261" cy="696685"/>
            </a:xfrm>
          </p:grpSpPr>
          <p:sp>
            <p:nvSpPr>
              <p:cNvPr id="3" name="Rectangle 2"/>
              <p:cNvSpPr/>
              <p:nvPr/>
            </p:nvSpPr>
            <p:spPr>
              <a:xfrm>
                <a:off x="4713504" y="5181600"/>
                <a:ext cx="261257" cy="174171"/>
              </a:xfrm>
              <a:prstGeom prst="rect">
                <a:avLst/>
              </a:prstGeom>
              <a:solidFill>
                <a:srgbClr val="99003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13504" y="5355771"/>
                <a:ext cx="261257" cy="174171"/>
              </a:xfrm>
              <a:prstGeom prst="rect">
                <a:avLst/>
              </a:prstGeom>
              <a:solidFill>
                <a:schemeClr val="accent3">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13500" y="5529943"/>
                <a:ext cx="261257" cy="174171"/>
              </a:xfrm>
              <a:prstGeom prst="rect">
                <a:avLst/>
              </a:prstGeom>
              <a:solidFill>
                <a:srgbClr val="FF99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13500" y="5704114"/>
                <a:ext cx="261257" cy="174171"/>
              </a:xfrm>
              <a:prstGeom prst="rect">
                <a:avLst/>
              </a:prstGeom>
              <a:solidFill>
                <a:schemeClr val="bg2">
                  <a:lumMod val="40000"/>
                  <a:lumOff val="6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2307759" y="1295400"/>
            <a:ext cx="3570489" cy="64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291317759"/>
              </p:ext>
            </p:extLst>
          </p:nvPr>
        </p:nvGraphicFramePr>
        <p:xfrm>
          <a:off x="5301342" y="1306284"/>
          <a:ext cx="3657564" cy="3745688"/>
        </p:xfrm>
        <a:graphic>
          <a:graphicData uri="http://schemas.openxmlformats.org/drawingml/2006/table">
            <a:tbl>
              <a:tblPr firstRow="1" bandRow="1">
                <a:tableStyleId>{5C22544A-7EE6-4342-B048-85BDC9FD1C3A}</a:tableStyleId>
              </a:tblPr>
              <a:tblGrid>
                <a:gridCol w="1698172"/>
                <a:gridCol w="1959392"/>
              </a:tblGrid>
              <a:tr h="366308">
                <a:tc>
                  <a:txBody>
                    <a:bodyPr/>
                    <a:lstStyle/>
                    <a:p>
                      <a:r>
                        <a:rPr lang="en-US" sz="1400" dirty="0" smtClean="0"/>
                        <a:t>Basin</a:t>
                      </a:r>
                      <a:endParaRPr lang="en-US" sz="1400" dirty="0"/>
                    </a:p>
                  </a:txBody>
                  <a:tcPr marL="45720" marR="45720"/>
                </a:tc>
                <a:tc>
                  <a:txBody>
                    <a:bodyPr/>
                    <a:lstStyle/>
                    <a:p>
                      <a:pPr algn="ctr"/>
                      <a:r>
                        <a:rPr lang="en-US" sz="1400" dirty="0" smtClean="0"/>
                        <a:t>SW Resource (BCM)</a:t>
                      </a:r>
                      <a:endParaRPr lang="en-US" sz="1400" dirty="0"/>
                    </a:p>
                  </a:txBody>
                  <a:tcPr marL="45720" marR="45720"/>
                </a:tc>
              </a:tr>
              <a:tr h="287283">
                <a:tc>
                  <a:txBody>
                    <a:bodyPr/>
                    <a:lstStyle/>
                    <a:p>
                      <a:r>
                        <a:rPr lang="en-US" sz="1400" dirty="0" smtClean="0"/>
                        <a:t>Indus</a:t>
                      </a:r>
                      <a:endParaRPr lang="en-US" sz="1400" dirty="0"/>
                    </a:p>
                  </a:txBody>
                  <a:tcPr marL="45720" marR="45720"/>
                </a:tc>
                <a:tc>
                  <a:txBody>
                    <a:bodyPr/>
                    <a:lstStyle/>
                    <a:p>
                      <a:pPr algn="r"/>
                      <a:r>
                        <a:rPr lang="en-US" sz="1400" dirty="0" smtClean="0"/>
                        <a:t> 73</a:t>
                      </a:r>
                      <a:endParaRPr lang="en-US" sz="1400" dirty="0"/>
                    </a:p>
                  </a:txBody>
                  <a:tcPr marL="45720" marR="45720"/>
                </a:tc>
              </a:tr>
              <a:tr h="287283">
                <a:tc>
                  <a:txBody>
                    <a:bodyPr/>
                    <a:lstStyle/>
                    <a:p>
                      <a:r>
                        <a:rPr lang="en-US" sz="1400" dirty="0" smtClean="0"/>
                        <a:t>Ganga</a:t>
                      </a:r>
                      <a:endParaRPr lang="en-US" sz="1400" dirty="0"/>
                    </a:p>
                  </a:txBody>
                  <a:tcPr marL="45720" marR="45720"/>
                </a:tc>
                <a:tc>
                  <a:txBody>
                    <a:bodyPr/>
                    <a:lstStyle/>
                    <a:p>
                      <a:pPr algn="r"/>
                      <a:r>
                        <a:rPr lang="en-US" sz="1400" dirty="0" smtClean="0"/>
                        <a:t>525</a:t>
                      </a:r>
                      <a:endParaRPr lang="en-US" sz="1400" dirty="0"/>
                    </a:p>
                  </a:txBody>
                  <a:tcPr marL="45720" marR="45720"/>
                </a:tc>
              </a:tr>
              <a:tr h="331380">
                <a:tc>
                  <a:txBody>
                    <a:bodyPr/>
                    <a:lstStyle/>
                    <a:p>
                      <a:r>
                        <a:rPr lang="en-US" sz="1400" dirty="0" smtClean="0"/>
                        <a:t>Brahmaputra/Barak</a:t>
                      </a:r>
                      <a:endParaRPr lang="en-US" sz="1400" dirty="0"/>
                    </a:p>
                  </a:txBody>
                  <a:tcPr marL="45720" marR="45720"/>
                </a:tc>
                <a:tc>
                  <a:txBody>
                    <a:bodyPr/>
                    <a:lstStyle/>
                    <a:p>
                      <a:pPr algn="r"/>
                      <a:r>
                        <a:rPr lang="en-US" sz="1400" dirty="0" smtClean="0"/>
                        <a:t>585</a:t>
                      </a:r>
                      <a:endParaRPr lang="en-US" sz="1400" dirty="0"/>
                    </a:p>
                  </a:txBody>
                  <a:tcPr marL="45720" marR="45720"/>
                </a:tc>
              </a:tr>
              <a:tr h="287283">
                <a:tc>
                  <a:txBody>
                    <a:bodyPr/>
                    <a:lstStyle/>
                    <a:p>
                      <a:r>
                        <a:rPr lang="en-US" sz="1400" dirty="0" smtClean="0"/>
                        <a:t>Godavari</a:t>
                      </a:r>
                      <a:endParaRPr lang="en-US" sz="1400" dirty="0"/>
                    </a:p>
                  </a:txBody>
                  <a:tcPr marL="45720" marR="45720"/>
                </a:tc>
                <a:tc>
                  <a:txBody>
                    <a:bodyPr/>
                    <a:lstStyle/>
                    <a:p>
                      <a:pPr algn="r"/>
                      <a:r>
                        <a:rPr lang="en-US" sz="1400" dirty="0" smtClean="0"/>
                        <a:t>110</a:t>
                      </a:r>
                      <a:endParaRPr lang="en-US" sz="1400" dirty="0"/>
                    </a:p>
                  </a:txBody>
                  <a:tcPr marL="45720" marR="45720"/>
                </a:tc>
              </a:tr>
              <a:tr h="287283">
                <a:tc>
                  <a:txBody>
                    <a:bodyPr/>
                    <a:lstStyle/>
                    <a:p>
                      <a:r>
                        <a:rPr lang="en-US" sz="1400" dirty="0" smtClean="0"/>
                        <a:t>Krishna</a:t>
                      </a:r>
                      <a:endParaRPr lang="en-US" sz="1400" dirty="0"/>
                    </a:p>
                  </a:txBody>
                  <a:tcPr marL="45720" marR="45720"/>
                </a:tc>
                <a:tc>
                  <a:txBody>
                    <a:bodyPr/>
                    <a:lstStyle/>
                    <a:p>
                      <a:pPr algn="r"/>
                      <a:r>
                        <a:rPr lang="en-US" sz="1400" dirty="0" smtClean="0"/>
                        <a:t>78</a:t>
                      </a:r>
                      <a:endParaRPr lang="en-US" sz="1400" dirty="0"/>
                    </a:p>
                  </a:txBody>
                  <a:tcPr marL="45720" marR="45720"/>
                </a:tc>
              </a:tr>
              <a:tr h="287283">
                <a:tc>
                  <a:txBody>
                    <a:bodyPr/>
                    <a:lstStyle/>
                    <a:p>
                      <a:r>
                        <a:rPr lang="en-US" sz="1400" dirty="0" smtClean="0"/>
                        <a:t>Mahanadi</a:t>
                      </a:r>
                      <a:endParaRPr lang="en-US" sz="1400" dirty="0"/>
                    </a:p>
                  </a:txBody>
                  <a:tcPr marL="45720" marR="45720"/>
                </a:tc>
                <a:tc>
                  <a:txBody>
                    <a:bodyPr/>
                    <a:lstStyle/>
                    <a:p>
                      <a:pPr algn="r"/>
                      <a:r>
                        <a:rPr lang="en-US" sz="1400" dirty="0" smtClean="0"/>
                        <a:t>67</a:t>
                      </a:r>
                      <a:endParaRPr lang="en-US" sz="1400" dirty="0"/>
                    </a:p>
                  </a:txBody>
                  <a:tcPr marL="45720" marR="45720"/>
                </a:tc>
              </a:tr>
              <a:tr h="287283">
                <a:tc>
                  <a:txBody>
                    <a:bodyPr/>
                    <a:lstStyle/>
                    <a:p>
                      <a:r>
                        <a:rPr lang="en-US" sz="1400" dirty="0" smtClean="0"/>
                        <a:t>Narmada</a:t>
                      </a:r>
                      <a:endParaRPr lang="en-US" sz="1400" dirty="0"/>
                    </a:p>
                  </a:txBody>
                  <a:tcPr marL="45720" marR="45720"/>
                </a:tc>
                <a:tc>
                  <a:txBody>
                    <a:bodyPr/>
                    <a:lstStyle/>
                    <a:p>
                      <a:pPr algn="r"/>
                      <a:r>
                        <a:rPr lang="en-US" sz="1400" dirty="0" smtClean="0"/>
                        <a:t>46</a:t>
                      </a:r>
                      <a:endParaRPr lang="en-US" sz="1400" dirty="0"/>
                    </a:p>
                  </a:txBody>
                  <a:tcPr marL="45720" marR="45720"/>
                </a:tc>
              </a:tr>
              <a:tr h="287283">
                <a:tc>
                  <a:txBody>
                    <a:bodyPr/>
                    <a:lstStyle/>
                    <a:p>
                      <a:r>
                        <a:rPr lang="en-US" sz="1400" dirty="0" err="1" smtClean="0"/>
                        <a:t>Brahmani</a:t>
                      </a:r>
                      <a:r>
                        <a:rPr lang="en-US" sz="1400" dirty="0" smtClean="0"/>
                        <a:t>/</a:t>
                      </a:r>
                      <a:r>
                        <a:rPr lang="en-US" sz="1400" dirty="0" err="1" smtClean="0"/>
                        <a:t>Baitarni</a:t>
                      </a:r>
                      <a:endParaRPr lang="en-US" sz="1400" dirty="0"/>
                    </a:p>
                  </a:txBody>
                  <a:tcPr marL="45720" marR="45720"/>
                </a:tc>
                <a:tc>
                  <a:txBody>
                    <a:bodyPr/>
                    <a:lstStyle/>
                    <a:p>
                      <a:pPr algn="r"/>
                      <a:r>
                        <a:rPr lang="en-US" sz="1400" dirty="0" smtClean="0"/>
                        <a:t>28</a:t>
                      </a:r>
                      <a:endParaRPr lang="en-US" sz="1400" dirty="0"/>
                    </a:p>
                  </a:txBody>
                  <a:tcPr marL="45720" marR="45720"/>
                </a:tc>
              </a:tr>
              <a:tr h="287283">
                <a:tc>
                  <a:txBody>
                    <a:bodyPr/>
                    <a:lstStyle/>
                    <a:p>
                      <a:r>
                        <a:rPr lang="en-US" sz="1400" dirty="0" smtClean="0"/>
                        <a:t>Cauvery</a:t>
                      </a:r>
                      <a:endParaRPr lang="en-US" sz="1400" dirty="0"/>
                    </a:p>
                  </a:txBody>
                  <a:tcPr marL="45720" marR="45720"/>
                </a:tc>
                <a:tc>
                  <a:txBody>
                    <a:bodyPr/>
                    <a:lstStyle/>
                    <a:p>
                      <a:pPr algn="r"/>
                      <a:r>
                        <a:rPr lang="en-US" sz="1400" dirty="0" smtClean="0"/>
                        <a:t>21</a:t>
                      </a:r>
                      <a:endParaRPr lang="en-US" sz="1400" dirty="0"/>
                    </a:p>
                  </a:txBody>
                  <a:tcPr marL="45720" marR="45720"/>
                </a:tc>
              </a:tr>
              <a:tr h="287283">
                <a:tc>
                  <a:txBody>
                    <a:bodyPr/>
                    <a:lstStyle/>
                    <a:p>
                      <a:r>
                        <a:rPr lang="en-US" sz="1400" dirty="0" smtClean="0"/>
                        <a:t>Others</a:t>
                      </a:r>
                      <a:endParaRPr lang="en-US" sz="1400" dirty="0"/>
                    </a:p>
                  </a:txBody>
                  <a:tcPr marL="45720" marR="45720"/>
                </a:tc>
                <a:tc>
                  <a:txBody>
                    <a:bodyPr/>
                    <a:lstStyle/>
                    <a:p>
                      <a:pPr algn="r"/>
                      <a:r>
                        <a:rPr lang="en-US" sz="1400" dirty="0" smtClean="0"/>
                        <a:t>336</a:t>
                      </a:r>
                      <a:endParaRPr lang="en-US" sz="1400" dirty="0"/>
                    </a:p>
                  </a:txBody>
                  <a:tcPr marL="45720" marR="45720"/>
                </a:tc>
              </a:tr>
              <a:tr h="287283">
                <a:tc>
                  <a:txBody>
                    <a:bodyPr/>
                    <a:lstStyle/>
                    <a:p>
                      <a:r>
                        <a:rPr lang="en-US" sz="1400" b="1" dirty="0" smtClean="0"/>
                        <a:t>TOTAL</a:t>
                      </a:r>
                      <a:endParaRPr lang="en-US" sz="1400" b="1" dirty="0"/>
                    </a:p>
                  </a:txBody>
                  <a:tcPr marL="45720" marR="45720"/>
                </a:tc>
                <a:tc>
                  <a:txBody>
                    <a:bodyPr/>
                    <a:lstStyle/>
                    <a:p>
                      <a:pPr algn="r"/>
                      <a:r>
                        <a:rPr lang="en-US" sz="1400" b="1" dirty="0" smtClean="0"/>
                        <a:t>1869</a:t>
                      </a:r>
                      <a:endParaRPr lang="en-US" sz="1400" b="1" dirty="0"/>
                    </a:p>
                  </a:txBody>
                  <a:tcPr marL="45720" marR="45720"/>
                </a:tc>
              </a:tr>
            </a:tbl>
          </a:graphicData>
        </a:graphic>
      </p:graphicFrame>
    </p:spTree>
    <p:extLst>
      <p:ext uri="{BB962C8B-B14F-4D97-AF65-F5344CB8AC3E}">
        <p14:creationId xmlns:p14="http://schemas.microsoft.com/office/powerpoint/2010/main" val="186225236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Resources Issues in India</a:t>
            </a:r>
            <a:endParaRPr lang="en-US" dirty="0"/>
          </a:p>
        </p:txBody>
      </p:sp>
      <p:sp>
        <p:nvSpPr>
          <p:cNvPr id="5" name="Content Placeholder 2"/>
          <p:cNvSpPr>
            <a:spLocks noGrp="1"/>
          </p:cNvSpPr>
          <p:nvPr>
            <p:ph idx="1"/>
          </p:nvPr>
        </p:nvSpPr>
        <p:spPr>
          <a:xfrm>
            <a:off x="457200" y="1379858"/>
            <a:ext cx="8366166" cy="4961565"/>
          </a:xfrm>
        </p:spPr>
        <p:txBody>
          <a:bodyPr>
            <a:noAutofit/>
          </a:bodyPr>
          <a:lstStyle/>
          <a:p>
            <a:r>
              <a:rPr lang="en-US" sz="2000" dirty="0" smtClean="0"/>
              <a:t>Water critical for </a:t>
            </a:r>
            <a:r>
              <a:rPr lang="en-US" sz="2000" dirty="0"/>
              <a:t>livelihoods (water supply, sanitation, food security</a:t>
            </a:r>
            <a:r>
              <a:rPr lang="en-US" sz="2000" dirty="0" smtClean="0"/>
              <a:t>)</a:t>
            </a:r>
          </a:p>
          <a:p>
            <a:pPr lvl="1"/>
            <a:r>
              <a:rPr lang="en-US" sz="1800" dirty="0" smtClean="0"/>
              <a:t>90% of use is for irrigation – primarily for subsistence agriculture</a:t>
            </a:r>
          </a:p>
          <a:p>
            <a:pPr lvl="1"/>
            <a:r>
              <a:rPr lang="en-US" sz="1800" dirty="0" smtClean="0"/>
              <a:t>2/3 irrigation is groundwater pumping – energy nexus</a:t>
            </a:r>
          </a:p>
          <a:p>
            <a:pPr lvl="1"/>
            <a:r>
              <a:rPr lang="en-US" sz="1800" dirty="0" smtClean="0"/>
              <a:t>Water use efficiency and productivity generally very low</a:t>
            </a:r>
          </a:p>
          <a:p>
            <a:pPr lvl="1"/>
            <a:r>
              <a:rPr lang="en-US" sz="1800" dirty="0"/>
              <a:t>Huge water supply and sanitation needs – major health and livelihood consequences</a:t>
            </a:r>
          </a:p>
          <a:p>
            <a:r>
              <a:rPr lang="en-US" sz="2000" dirty="0" smtClean="0"/>
              <a:t>Also critical to economic growth in many sector (cities, industry)</a:t>
            </a:r>
          </a:p>
          <a:p>
            <a:pPr lvl="1"/>
            <a:r>
              <a:rPr lang="en-US" sz="1800" dirty="0"/>
              <a:t>Increased water demand projected for all </a:t>
            </a:r>
            <a:r>
              <a:rPr lang="en-US" sz="1800" dirty="0" smtClean="0"/>
              <a:t>sectors, </a:t>
            </a:r>
            <a:r>
              <a:rPr lang="en-US" sz="1800" dirty="0" err="1" smtClean="0"/>
              <a:t>esp</a:t>
            </a:r>
            <a:r>
              <a:rPr lang="en-US" sz="1800" dirty="0" smtClean="0"/>
              <a:t> cities and industry</a:t>
            </a:r>
            <a:endParaRPr lang="en-US" sz="1800" dirty="0"/>
          </a:p>
          <a:p>
            <a:pPr lvl="1"/>
            <a:r>
              <a:rPr lang="en-US" sz="1800" dirty="0" smtClean="0"/>
              <a:t>Large </a:t>
            </a:r>
            <a:r>
              <a:rPr lang="en-US" sz="1800" dirty="0"/>
              <a:t>undeveloped hydropower potential to address energy security: but high sediment load challenge</a:t>
            </a:r>
          </a:p>
          <a:p>
            <a:pPr lvl="1"/>
            <a:r>
              <a:rPr lang="en-US" sz="1800" dirty="0" smtClean="0"/>
              <a:t>Re-allocation challenge is growing</a:t>
            </a:r>
          </a:p>
          <a:p>
            <a:r>
              <a:rPr lang="en-US" sz="2000" dirty="0" smtClean="0"/>
              <a:t>Increasingly </a:t>
            </a:r>
            <a:r>
              <a:rPr lang="en-US" sz="2000" dirty="0"/>
              <a:t>stressed water resource </a:t>
            </a:r>
            <a:r>
              <a:rPr lang="en-US" sz="2000" dirty="0" smtClean="0"/>
              <a:t>base</a:t>
            </a:r>
          </a:p>
          <a:p>
            <a:pPr lvl="1"/>
            <a:r>
              <a:rPr lang="en-US" sz="1800" dirty="0" smtClean="0"/>
              <a:t>Rivers severely polluted and over-abstraction in lean season common</a:t>
            </a:r>
          </a:p>
          <a:p>
            <a:pPr lvl="1"/>
            <a:r>
              <a:rPr lang="en-US" sz="1800" dirty="0"/>
              <a:t>GW systems polluted and </a:t>
            </a:r>
            <a:r>
              <a:rPr lang="en-US" sz="1800" dirty="0" smtClean="0"/>
              <a:t>depleted</a:t>
            </a:r>
            <a:endParaRPr lang="en-US" sz="1800" dirty="0"/>
          </a:p>
        </p:txBody>
      </p:sp>
    </p:spTree>
    <p:extLst>
      <p:ext uri="{BB962C8B-B14F-4D97-AF65-F5344CB8AC3E}">
        <p14:creationId xmlns:p14="http://schemas.microsoft.com/office/powerpoint/2010/main" val="387585781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CA5077-BD3D-42B5-BCBC-5EA18B324F25}" type="slidenum">
              <a:rPr lang="en-US" smtClean="0"/>
              <a:t>5</a:t>
            </a:fld>
            <a:endParaRPr 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87" r="3776" b="10343"/>
          <a:stretch/>
        </p:blipFill>
        <p:spPr bwMode="auto">
          <a:xfrm>
            <a:off x="1092531" y="61994"/>
            <a:ext cx="7713521" cy="6777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07931" y="149808"/>
            <a:ext cx="5136076" cy="132343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000" b="0" dirty="0"/>
              <a:t>~55 </a:t>
            </a:r>
            <a:r>
              <a:rPr lang="en-US" sz="2000" b="0" dirty="0" err="1"/>
              <a:t>Mha</a:t>
            </a:r>
            <a:r>
              <a:rPr lang="en-US" sz="2000" b="0" dirty="0"/>
              <a:t> under irrigation (of ~140 </a:t>
            </a:r>
            <a:r>
              <a:rPr lang="en-US" sz="2000" b="0" dirty="0" err="1"/>
              <a:t>Mha</a:t>
            </a:r>
            <a:r>
              <a:rPr lang="en-US" sz="2000" b="0" dirty="0"/>
              <a:t> in agriculture)</a:t>
            </a:r>
          </a:p>
          <a:p>
            <a:pPr marL="342900" indent="-342900">
              <a:buFont typeface="Arial" panose="020B0604020202020204" pitchFamily="34" charset="0"/>
              <a:buChar char="•"/>
            </a:pPr>
            <a:r>
              <a:rPr lang="en-US" sz="2000" b="0" dirty="0" smtClean="0"/>
              <a:t>Agriculture is </a:t>
            </a:r>
            <a:r>
              <a:rPr lang="en-US" sz="2000" b="0" dirty="0"/>
              <a:t>16% of GDP; 10% of export income; ~</a:t>
            </a:r>
            <a:r>
              <a:rPr lang="en-US" sz="2000" b="0" dirty="0" smtClean="0"/>
              <a:t>50% </a:t>
            </a:r>
            <a:r>
              <a:rPr lang="en-US" sz="2000" b="0" dirty="0"/>
              <a:t>of labor force</a:t>
            </a:r>
          </a:p>
        </p:txBody>
      </p:sp>
      <p:sp>
        <p:nvSpPr>
          <p:cNvPr id="5" name="Rectangle 4"/>
          <p:cNvSpPr/>
          <p:nvPr/>
        </p:nvSpPr>
        <p:spPr>
          <a:xfrm>
            <a:off x="5106390" y="4156364"/>
            <a:ext cx="3699662" cy="950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0982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GW Use</a:t>
            </a:r>
            <a:endParaRPr lang="en-US" dirty="0"/>
          </a:p>
        </p:txBody>
      </p:sp>
      <p:sp>
        <p:nvSpPr>
          <p:cNvPr id="4" name="Slide Number Placeholder 3"/>
          <p:cNvSpPr>
            <a:spLocks noGrp="1"/>
          </p:cNvSpPr>
          <p:nvPr>
            <p:ph type="sldNum" sz="quarter" idx="12"/>
          </p:nvPr>
        </p:nvSpPr>
        <p:spPr/>
        <p:txBody>
          <a:bodyPr/>
          <a:lstStyle/>
          <a:p>
            <a:fld id="{E87640E6-BBAF-4981-A755-A97BF3667026}"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4969" b="8063"/>
          <a:stretch/>
        </p:blipFill>
        <p:spPr bwMode="auto">
          <a:xfrm>
            <a:off x="3897013" y="1252468"/>
            <a:ext cx="5246987" cy="557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431324" y="1285735"/>
            <a:ext cx="2605644" cy="1015663"/>
          </a:xfrm>
          <a:prstGeom prst="rect">
            <a:avLst/>
          </a:prstGeom>
        </p:spPr>
        <p:txBody>
          <a:bodyPr wrap="square">
            <a:spAutoFit/>
          </a:bodyPr>
          <a:lstStyle/>
          <a:p>
            <a:r>
              <a:rPr lang="en-US" sz="2000" dirty="0">
                <a:latin typeface="+mn-lt"/>
              </a:rPr>
              <a:t>15% of India’s food </a:t>
            </a:r>
            <a:r>
              <a:rPr lang="en-US" sz="2000" dirty="0" smtClean="0">
                <a:latin typeface="+mn-lt"/>
              </a:rPr>
              <a:t>production relies on GW “mining”</a:t>
            </a:r>
            <a:endParaRPr lang="en-US" sz="2000"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 y="4243193"/>
            <a:ext cx="4775266" cy="261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8600" y="3581777"/>
            <a:ext cx="3491065" cy="400110"/>
          </a:xfrm>
          <a:prstGeom prst="rect">
            <a:avLst/>
          </a:prstGeom>
        </p:spPr>
        <p:txBody>
          <a:bodyPr wrap="square">
            <a:spAutoFit/>
          </a:bodyPr>
          <a:lstStyle/>
          <a:p>
            <a:r>
              <a:rPr lang="en-US" sz="2000" dirty="0" smtClean="0">
                <a:latin typeface="+mn-lt"/>
              </a:rPr>
              <a:t>Power subsidies by state</a:t>
            </a:r>
            <a:endParaRPr lang="en-US" sz="2000" dirty="0">
              <a:latin typeface="+mn-lt"/>
            </a:endParaRPr>
          </a:p>
        </p:txBody>
      </p:sp>
    </p:spTree>
    <p:extLst>
      <p:ext uri="{BB962C8B-B14F-4D97-AF65-F5344CB8AC3E}">
        <p14:creationId xmlns:p14="http://schemas.microsoft.com/office/powerpoint/2010/main" val="89005738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Water Resources Issues in India (2)</a:t>
            </a:r>
            <a:endParaRPr lang="en-US" dirty="0"/>
          </a:p>
        </p:txBody>
      </p:sp>
      <p:sp>
        <p:nvSpPr>
          <p:cNvPr id="5" name="Content Placeholder 2"/>
          <p:cNvSpPr>
            <a:spLocks noGrp="1"/>
          </p:cNvSpPr>
          <p:nvPr>
            <p:ph idx="1"/>
          </p:nvPr>
        </p:nvSpPr>
        <p:spPr>
          <a:xfrm>
            <a:off x="457200" y="1408386"/>
            <a:ext cx="8447314" cy="4717777"/>
          </a:xfrm>
        </p:spPr>
        <p:txBody>
          <a:bodyPr>
            <a:noAutofit/>
          </a:bodyPr>
          <a:lstStyle/>
          <a:p>
            <a:r>
              <a:rPr lang="en-US" sz="2000" dirty="0"/>
              <a:t>Very low levels of water storage by world standards</a:t>
            </a:r>
          </a:p>
          <a:p>
            <a:r>
              <a:rPr lang="en-US" sz="2000" dirty="0"/>
              <a:t>Frequent floods impose a high economic and social costs</a:t>
            </a:r>
          </a:p>
          <a:p>
            <a:pPr lvl="1"/>
            <a:r>
              <a:rPr lang="en-US" sz="1800" dirty="0"/>
              <a:t>Climate change expected to increase flood extremes</a:t>
            </a:r>
          </a:p>
          <a:p>
            <a:r>
              <a:rPr lang="en-US" sz="2000" dirty="0"/>
              <a:t>Trans-boundary management a particular challenge</a:t>
            </a:r>
          </a:p>
          <a:p>
            <a:pPr lvl="1"/>
            <a:r>
              <a:rPr lang="en-US" sz="1800" dirty="0"/>
              <a:t>1/3 of water in international basins, remainder mostly in multi-state basins</a:t>
            </a:r>
          </a:p>
          <a:p>
            <a:pPr lvl="1"/>
            <a:r>
              <a:rPr lang="en-US" sz="1800" dirty="0"/>
              <a:t>History of tensions and conflicts between jurisdictions</a:t>
            </a:r>
          </a:p>
          <a:p>
            <a:r>
              <a:rPr lang="en-US" sz="2000" dirty="0" smtClean="0"/>
              <a:t>Huge irrigation development, rehabilitation and management needs to meet growing food security concerns</a:t>
            </a:r>
          </a:p>
          <a:p>
            <a:r>
              <a:rPr lang="en-US" sz="2000" dirty="0" smtClean="0"/>
              <a:t>Huge dam safety challenge</a:t>
            </a:r>
          </a:p>
          <a:p>
            <a:r>
              <a:rPr lang="en-US" sz="2000" dirty="0"/>
              <a:t>Cooperative and river basin planning and management approaches needed to address growing challenges</a:t>
            </a:r>
          </a:p>
          <a:p>
            <a:r>
              <a:rPr lang="en-US" sz="2000" dirty="0" smtClean="0"/>
              <a:t>If WRM challenges are unmet, water will increasingly be a limiting factor to growth and poverty reduction and source of conflict</a:t>
            </a:r>
          </a:p>
          <a:p>
            <a:endParaRPr lang="en-US" sz="2000" dirty="0" smtClean="0"/>
          </a:p>
        </p:txBody>
      </p:sp>
    </p:spTree>
    <p:extLst>
      <p:ext uri="{BB962C8B-B14F-4D97-AF65-F5344CB8AC3E}">
        <p14:creationId xmlns:p14="http://schemas.microsoft.com/office/powerpoint/2010/main" val="278511717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Increasing relative scarcity</a:t>
            </a:r>
            <a:endParaRPr lang="en-US" dirty="0"/>
          </a:p>
        </p:txBody>
      </p:sp>
      <p:sp>
        <p:nvSpPr>
          <p:cNvPr id="2" name="Slide Number Placeholder 1"/>
          <p:cNvSpPr>
            <a:spLocks noGrp="1"/>
          </p:cNvSpPr>
          <p:nvPr>
            <p:ph type="sldNum" sz="quarter" idx="12"/>
          </p:nvPr>
        </p:nvSpPr>
        <p:spPr/>
        <p:txBody>
          <a:bodyPr/>
          <a:lstStyle/>
          <a:p>
            <a:fld id="{0DCA5077-BD3D-42B5-BCBC-5EA18B324F25}" type="slidenum">
              <a:rPr lang="en-US" smtClean="0"/>
              <a:t>8</a:t>
            </a:fld>
            <a:endParaRPr lang="en-US"/>
          </a:p>
        </p:txBody>
      </p:sp>
      <p:pic>
        <p:nvPicPr>
          <p:cNvPr id="5124" name="Picture 4" descr="http://s3.amazonaws.com/zanran_storage/www.indiawaterportal.org/PdfImages/2545916922.014.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7" t="23118" r="2455" b="8141"/>
          <a:stretch/>
        </p:blipFill>
        <p:spPr bwMode="auto">
          <a:xfrm>
            <a:off x="228600" y="1306285"/>
            <a:ext cx="8641114" cy="465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668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WBG-Any_Logo-Cobranded</Template>
  <TotalTime>2381</TotalTime>
  <Words>3635</Words>
  <Application>Microsoft Office PowerPoint</Application>
  <PresentationFormat>On-screen Show (4:3)</PresentationFormat>
  <Paragraphs>464</Paragraphs>
  <Slides>36</Slides>
  <Notes>7</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Title Slide</vt:lpstr>
      <vt:lpstr>Text Slides</vt:lpstr>
      <vt:lpstr>Section Slides</vt:lpstr>
      <vt:lpstr>Closing slide</vt:lpstr>
      <vt:lpstr>World Bank Group Support for IWRM in India</vt:lpstr>
      <vt:lpstr>Presentation outline</vt:lpstr>
      <vt:lpstr>India’s Water Resources</vt:lpstr>
      <vt:lpstr>Water Availability by Basin (1995)</vt:lpstr>
      <vt:lpstr>Water Resources Issues in India</vt:lpstr>
      <vt:lpstr>PowerPoint Presentation</vt:lpstr>
      <vt:lpstr>GW Use</vt:lpstr>
      <vt:lpstr>Water Resources Issues in India (2)</vt:lpstr>
      <vt:lpstr>Increasing relative scarcity</vt:lpstr>
      <vt:lpstr>Water Demand Projections (from IWMI)</vt:lpstr>
      <vt:lpstr>PowerPoint Presentation</vt:lpstr>
      <vt:lpstr>Decoupling growth from increased water use</vt:lpstr>
      <vt:lpstr>IWRM Challenges in India</vt:lpstr>
      <vt:lpstr>Irrigated Agriculture</vt:lpstr>
      <vt:lpstr>Water Supply and Sanitation</vt:lpstr>
      <vt:lpstr>Water and Energy</vt:lpstr>
      <vt:lpstr>Water and the environment</vt:lpstr>
      <vt:lpstr>Water-Related Disasters</vt:lpstr>
      <vt:lpstr>WBG Water Resources Lending Portfolio (US$3B)</vt:lpstr>
      <vt:lpstr>India Water Resources Projects</vt:lpstr>
      <vt:lpstr>National Ganga River Basin Project</vt:lpstr>
      <vt:lpstr>NGRBA – Lessons Learnt</vt:lpstr>
      <vt:lpstr>Dam Rehabilitation and Improvement Project</vt:lpstr>
      <vt:lpstr>DRIP – Issues and Lessons Learnt</vt:lpstr>
      <vt:lpstr>Andhra Pradesh Water Sector Improvement Project</vt:lpstr>
      <vt:lpstr>AP WSIP – Issues and Lessons Learnt</vt:lpstr>
      <vt:lpstr>Uttar Pradesh Water Sector Restructuring Project II</vt:lpstr>
      <vt:lpstr>UP WSRP – Issues and Lessons Learnt</vt:lpstr>
      <vt:lpstr>Hydrology Project Evolution</vt:lpstr>
      <vt:lpstr>Hydrology Project 3 – $500M, 7 years </vt:lpstr>
      <vt:lpstr>Hydrology Project 3 – Key Issues</vt:lpstr>
      <vt:lpstr>WRG 2030 – National Activities in India</vt:lpstr>
      <vt:lpstr>WRG 2030 – State Activities in India</vt:lpstr>
      <vt:lpstr>WBG Support for IWRM</vt:lpstr>
      <vt:lpstr>Future Directions</vt:lpstr>
      <vt:lpstr>Thank You  Wyoung@WorldBank.Org </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Zita Marie Julie De Pooter</dc:creator>
  <cp:lastModifiedBy>William Young</cp:lastModifiedBy>
  <cp:revision>137</cp:revision>
  <cp:lastPrinted>2014-07-31T18:37:30Z</cp:lastPrinted>
  <dcterms:created xsi:type="dcterms:W3CDTF">2014-07-28T18:22:11Z</dcterms:created>
  <dcterms:modified xsi:type="dcterms:W3CDTF">2015-02-01T15:27:28Z</dcterms:modified>
</cp:coreProperties>
</file>